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66" r:id="rId3"/>
    <p:sldId id="258" r:id="rId4"/>
    <p:sldId id="259" r:id="rId5"/>
    <p:sldId id="260" r:id="rId6"/>
    <p:sldId id="261" r:id="rId7"/>
    <p:sldId id="262" r:id="rId8"/>
    <p:sldId id="265" r:id="rId9"/>
    <p:sldId id="263" r:id="rId10"/>
    <p:sldId id="264" r:id="rId11"/>
    <p:sldId id="270" r:id="rId12"/>
    <p:sldId id="276" r:id="rId13"/>
    <p:sldId id="271" r:id="rId14"/>
    <p:sldId id="272" r:id="rId15"/>
    <p:sldId id="273" r:id="rId16"/>
    <p:sldId id="274" r:id="rId17"/>
    <p:sldId id="275" r:id="rId18"/>
    <p:sldId id="269" r:id="rId19"/>
    <p:sldId id="26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863" autoAdjust="0"/>
  </p:normalViewPr>
  <p:slideViewPr>
    <p:cSldViewPr>
      <p:cViewPr varScale="1">
        <p:scale>
          <a:sx n="57" d="100"/>
          <a:sy n="57" d="100"/>
        </p:scale>
        <p:origin x="-17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63D8658-9752-45C8-807A-E72BF69BBD84}" type="doc">
      <dgm:prSet loTypeId="urn:microsoft.com/office/officeart/2005/8/layout/venn1" loCatId="relationship" qsTypeId="urn:microsoft.com/office/officeart/2005/8/quickstyle/simple1" qsCatId="simple" csTypeId="urn:microsoft.com/office/officeart/2005/8/colors/accent1_2" csCatId="accent1" phldr="1"/>
      <dgm:spPr/>
    </dgm:pt>
    <dgm:pt modelId="{A8D1CA0F-EA15-4C2A-AC64-C67FB60BEF56}">
      <dgm:prSet phldrT="[Text]"/>
      <dgm:spPr/>
      <dgm:t>
        <a:bodyPr/>
        <a:lstStyle/>
        <a:p>
          <a:r>
            <a:rPr lang="en-GB" dirty="0" smtClean="0"/>
            <a:t>Skills</a:t>
          </a:r>
          <a:endParaRPr lang="en-GB" dirty="0"/>
        </a:p>
      </dgm:t>
    </dgm:pt>
    <dgm:pt modelId="{CBBA7967-BDF7-4369-B8D2-3467EA00A791}" type="parTrans" cxnId="{698E4460-3C1D-46AB-9B75-A5C3C225C844}">
      <dgm:prSet/>
      <dgm:spPr/>
      <dgm:t>
        <a:bodyPr/>
        <a:lstStyle/>
        <a:p>
          <a:endParaRPr lang="en-GB"/>
        </a:p>
      </dgm:t>
    </dgm:pt>
    <dgm:pt modelId="{5FB11268-20D9-4F88-A867-B1772F101251}" type="sibTrans" cxnId="{698E4460-3C1D-46AB-9B75-A5C3C225C844}">
      <dgm:prSet/>
      <dgm:spPr/>
      <dgm:t>
        <a:bodyPr/>
        <a:lstStyle/>
        <a:p>
          <a:endParaRPr lang="en-GB"/>
        </a:p>
      </dgm:t>
    </dgm:pt>
    <dgm:pt modelId="{989E19E2-E67F-4611-96A4-03FA110A2E32}">
      <dgm:prSet phldrT="[Text]"/>
      <dgm:spPr/>
      <dgm:t>
        <a:bodyPr/>
        <a:lstStyle/>
        <a:p>
          <a:r>
            <a:rPr lang="en-GB" dirty="0" smtClean="0"/>
            <a:t>Interests</a:t>
          </a:r>
          <a:endParaRPr lang="en-GB" dirty="0"/>
        </a:p>
      </dgm:t>
    </dgm:pt>
    <dgm:pt modelId="{1D9850D6-7F31-4182-9E0E-9C61D6040A52}" type="parTrans" cxnId="{CD528C2A-27A3-4886-A847-06E38C5F3FD3}">
      <dgm:prSet/>
      <dgm:spPr/>
      <dgm:t>
        <a:bodyPr/>
        <a:lstStyle/>
        <a:p>
          <a:endParaRPr lang="en-GB"/>
        </a:p>
      </dgm:t>
    </dgm:pt>
    <dgm:pt modelId="{183EA5AD-8931-4305-B193-E2FC0E6663D3}" type="sibTrans" cxnId="{CD528C2A-27A3-4886-A847-06E38C5F3FD3}">
      <dgm:prSet/>
      <dgm:spPr/>
      <dgm:t>
        <a:bodyPr/>
        <a:lstStyle/>
        <a:p>
          <a:endParaRPr lang="en-GB"/>
        </a:p>
      </dgm:t>
    </dgm:pt>
    <dgm:pt modelId="{7E4EBE3C-07E6-4643-9B3C-41B3BE2947B2}">
      <dgm:prSet phldrT="[Text]"/>
      <dgm:spPr/>
      <dgm:t>
        <a:bodyPr/>
        <a:lstStyle/>
        <a:p>
          <a:r>
            <a:rPr lang="en-GB" dirty="0" smtClean="0"/>
            <a:t>Personality</a:t>
          </a:r>
          <a:endParaRPr lang="en-GB" dirty="0"/>
        </a:p>
      </dgm:t>
    </dgm:pt>
    <dgm:pt modelId="{D39B27B7-B255-4246-AFDD-3685E0DDEF94}" type="parTrans" cxnId="{F7158CD4-FC17-4AC2-8C22-D4C631A16BD9}">
      <dgm:prSet/>
      <dgm:spPr/>
      <dgm:t>
        <a:bodyPr/>
        <a:lstStyle/>
        <a:p>
          <a:endParaRPr lang="en-GB"/>
        </a:p>
      </dgm:t>
    </dgm:pt>
    <dgm:pt modelId="{59E6FA6E-1503-4283-B89F-26201D2E83A4}" type="sibTrans" cxnId="{F7158CD4-FC17-4AC2-8C22-D4C631A16BD9}">
      <dgm:prSet/>
      <dgm:spPr/>
      <dgm:t>
        <a:bodyPr/>
        <a:lstStyle/>
        <a:p>
          <a:endParaRPr lang="en-GB"/>
        </a:p>
      </dgm:t>
    </dgm:pt>
    <dgm:pt modelId="{C82F2555-DEE8-47AB-A1A2-B96373E5073D}" type="pres">
      <dgm:prSet presAssocID="{563D8658-9752-45C8-807A-E72BF69BBD84}" presName="compositeShape" presStyleCnt="0">
        <dgm:presLayoutVars>
          <dgm:chMax val="7"/>
          <dgm:dir/>
          <dgm:resizeHandles val="exact"/>
        </dgm:presLayoutVars>
      </dgm:prSet>
      <dgm:spPr/>
    </dgm:pt>
    <dgm:pt modelId="{EE4B543D-872F-48EC-87DE-DBF51D8AAA4E}" type="pres">
      <dgm:prSet presAssocID="{A8D1CA0F-EA15-4C2A-AC64-C67FB60BEF56}" presName="circ1" presStyleLbl="vennNode1" presStyleIdx="0" presStyleCnt="3" custScaleX="122611" custScaleY="111754" custLinFactNeighborX="2645" custLinFactNeighborY="-26"/>
      <dgm:spPr/>
    </dgm:pt>
    <dgm:pt modelId="{168E8DF8-FB73-4798-B9AB-4CA3BD88E5B5}" type="pres">
      <dgm:prSet presAssocID="{A8D1CA0F-EA15-4C2A-AC64-C67FB60BEF56}" presName="circ1Tx" presStyleLbl="revTx" presStyleIdx="0" presStyleCnt="0">
        <dgm:presLayoutVars>
          <dgm:chMax val="0"/>
          <dgm:chPref val="0"/>
          <dgm:bulletEnabled val="1"/>
        </dgm:presLayoutVars>
      </dgm:prSet>
      <dgm:spPr/>
    </dgm:pt>
    <dgm:pt modelId="{1FD74A4F-8563-42E4-BE65-D4F4C50AC9C3}" type="pres">
      <dgm:prSet presAssocID="{989E19E2-E67F-4611-96A4-03FA110A2E32}" presName="circ2" presStyleLbl="vennNode1" presStyleIdx="1" presStyleCnt="3" custScaleX="122205" custScaleY="119716"/>
      <dgm:spPr/>
    </dgm:pt>
    <dgm:pt modelId="{A5A0AF67-3EF4-425B-B68F-27845BB289F5}" type="pres">
      <dgm:prSet presAssocID="{989E19E2-E67F-4611-96A4-03FA110A2E32}" presName="circ2Tx" presStyleLbl="revTx" presStyleIdx="0" presStyleCnt="0">
        <dgm:presLayoutVars>
          <dgm:chMax val="0"/>
          <dgm:chPref val="0"/>
          <dgm:bulletEnabled val="1"/>
        </dgm:presLayoutVars>
      </dgm:prSet>
      <dgm:spPr/>
    </dgm:pt>
    <dgm:pt modelId="{D0A8931A-C74F-436D-B3AB-C6D7F726592C}" type="pres">
      <dgm:prSet presAssocID="{7E4EBE3C-07E6-4643-9B3C-41B3BE2947B2}" presName="circ3" presStyleLbl="vennNode1" presStyleIdx="2" presStyleCnt="3" custScaleX="125175" custScaleY="120130"/>
      <dgm:spPr/>
    </dgm:pt>
    <dgm:pt modelId="{27EB5522-BA7B-4E6A-9A40-85AC779CAA12}" type="pres">
      <dgm:prSet presAssocID="{7E4EBE3C-07E6-4643-9B3C-41B3BE2947B2}" presName="circ3Tx" presStyleLbl="revTx" presStyleIdx="0" presStyleCnt="0">
        <dgm:presLayoutVars>
          <dgm:chMax val="0"/>
          <dgm:chPref val="0"/>
          <dgm:bulletEnabled val="1"/>
        </dgm:presLayoutVars>
      </dgm:prSet>
      <dgm:spPr/>
    </dgm:pt>
  </dgm:ptLst>
  <dgm:cxnLst>
    <dgm:cxn modelId="{F7158CD4-FC17-4AC2-8C22-D4C631A16BD9}" srcId="{563D8658-9752-45C8-807A-E72BF69BBD84}" destId="{7E4EBE3C-07E6-4643-9B3C-41B3BE2947B2}" srcOrd="2" destOrd="0" parTransId="{D39B27B7-B255-4246-AFDD-3685E0DDEF94}" sibTransId="{59E6FA6E-1503-4283-B89F-26201D2E83A4}"/>
    <dgm:cxn modelId="{CE5C6F11-6144-4A3E-974D-5B37F12A4E69}" type="presOf" srcId="{563D8658-9752-45C8-807A-E72BF69BBD84}" destId="{C82F2555-DEE8-47AB-A1A2-B96373E5073D}" srcOrd="0" destOrd="0" presId="urn:microsoft.com/office/officeart/2005/8/layout/venn1"/>
    <dgm:cxn modelId="{565EFB69-91E4-401C-A06D-5E782681DBB9}" type="presOf" srcId="{7E4EBE3C-07E6-4643-9B3C-41B3BE2947B2}" destId="{27EB5522-BA7B-4E6A-9A40-85AC779CAA12}" srcOrd="1" destOrd="0" presId="urn:microsoft.com/office/officeart/2005/8/layout/venn1"/>
    <dgm:cxn modelId="{A0DA1935-D0B8-4781-8F2B-722D46BA7E5D}" type="presOf" srcId="{989E19E2-E67F-4611-96A4-03FA110A2E32}" destId="{1FD74A4F-8563-42E4-BE65-D4F4C50AC9C3}" srcOrd="0" destOrd="0" presId="urn:microsoft.com/office/officeart/2005/8/layout/venn1"/>
    <dgm:cxn modelId="{72C1F38C-0ECA-4689-B954-7DB55EB8667A}" type="presOf" srcId="{A8D1CA0F-EA15-4C2A-AC64-C67FB60BEF56}" destId="{168E8DF8-FB73-4798-B9AB-4CA3BD88E5B5}" srcOrd="1" destOrd="0" presId="urn:microsoft.com/office/officeart/2005/8/layout/venn1"/>
    <dgm:cxn modelId="{698E4460-3C1D-46AB-9B75-A5C3C225C844}" srcId="{563D8658-9752-45C8-807A-E72BF69BBD84}" destId="{A8D1CA0F-EA15-4C2A-AC64-C67FB60BEF56}" srcOrd="0" destOrd="0" parTransId="{CBBA7967-BDF7-4369-B8D2-3467EA00A791}" sibTransId="{5FB11268-20D9-4F88-A867-B1772F101251}"/>
    <dgm:cxn modelId="{B7ECD3CB-2569-4413-B606-6321046A41F4}" type="presOf" srcId="{7E4EBE3C-07E6-4643-9B3C-41B3BE2947B2}" destId="{D0A8931A-C74F-436D-B3AB-C6D7F726592C}" srcOrd="0" destOrd="0" presId="urn:microsoft.com/office/officeart/2005/8/layout/venn1"/>
    <dgm:cxn modelId="{6CEAB9F7-E7F8-401A-A4DC-305052E8AE89}" type="presOf" srcId="{A8D1CA0F-EA15-4C2A-AC64-C67FB60BEF56}" destId="{EE4B543D-872F-48EC-87DE-DBF51D8AAA4E}" srcOrd="0" destOrd="0" presId="urn:microsoft.com/office/officeart/2005/8/layout/venn1"/>
    <dgm:cxn modelId="{89EA96F2-225A-48F9-BE02-8C82C619A65C}" type="presOf" srcId="{989E19E2-E67F-4611-96A4-03FA110A2E32}" destId="{A5A0AF67-3EF4-425B-B68F-27845BB289F5}" srcOrd="1" destOrd="0" presId="urn:microsoft.com/office/officeart/2005/8/layout/venn1"/>
    <dgm:cxn modelId="{CD528C2A-27A3-4886-A847-06E38C5F3FD3}" srcId="{563D8658-9752-45C8-807A-E72BF69BBD84}" destId="{989E19E2-E67F-4611-96A4-03FA110A2E32}" srcOrd="1" destOrd="0" parTransId="{1D9850D6-7F31-4182-9E0E-9C61D6040A52}" sibTransId="{183EA5AD-8931-4305-B193-E2FC0E6663D3}"/>
    <dgm:cxn modelId="{23D554D2-827C-4000-B900-7D0DC806A93B}" type="presParOf" srcId="{C82F2555-DEE8-47AB-A1A2-B96373E5073D}" destId="{EE4B543D-872F-48EC-87DE-DBF51D8AAA4E}" srcOrd="0" destOrd="0" presId="urn:microsoft.com/office/officeart/2005/8/layout/venn1"/>
    <dgm:cxn modelId="{35710ECF-F909-46A4-A1C4-264CD955776E}" type="presParOf" srcId="{C82F2555-DEE8-47AB-A1A2-B96373E5073D}" destId="{168E8DF8-FB73-4798-B9AB-4CA3BD88E5B5}" srcOrd="1" destOrd="0" presId="urn:microsoft.com/office/officeart/2005/8/layout/venn1"/>
    <dgm:cxn modelId="{46208AF7-117D-4C72-98B0-F066A47671DA}" type="presParOf" srcId="{C82F2555-DEE8-47AB-A1A2-B96373E5073D}" destId="{1FD74A4F-8563-42E4-BE65-D4F4C50AC9C3}" srcOrd="2" destOrd="0" presId="urn:microsoft.com/office/officeart/2005/8/layout/venn1"/>
    <dgm:cxn modelId="{F7714B96-A48D-4049-BCA7-52EF1F6CF098}" type="presParOf" srcId="{C82F2555-DEE8-47AB-A1A2-B96373E5073D}" destId="{A5A0AF67-3EF4-425B-B68F-27845BB289F5}" srcOrd="3" destOrd="0" presId="urn:microsoft.com/office/officeart/2005/8/layout/venn1"/>
    <dgm:cxn modelId="{56A670D1-6A4D-4A2E-B8A5-2DB5272B3D09}" type="presParOf" srcId="{C82F2555-DEE8-47AB-A1A2-B96373E5073D}" destId="{D0A8931A-C74F-436D-B3AB-C6D7F726592C}" srcOrd="4" destOrd="0" presId="urn:microsoft.com/office/officeart/2005/8/layout/venn1"/>
    <dgm:cxn modelId="{0C9A62DF-0F36-4E5F-9EDE-FF0849AA2AD5}" type="presParOf" srcId="{C82F2555-DEE8-47AB-A1A2-B96373E5073D}" destId="{27EB5522-BA7B-4E6A-9A40-85AC779CAA12}"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4B543D-872F-48EC-87DE-DBF51D8AAA4E}">
      <dsp:nvSpPr>
        <dsp:cNvPr id="0" name=""/>
        <dsp:cNvSpPr/>
      </dsp:nvSpPr>
      <dsp:spPr>
        <a:xfrm>
          <a:off x="2661782" y="-166488"/>
          <a:ext cx="3467133" cy="3160124"/>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44650">
            <a:lnSpc>
              <a:spcPct val="90000"/>
            </a:lnSpc>
            <a:spcBef>
              <a:spcPct val="0"/>
            </a:spcBef>
            <a:spcAft>
              <a:spcPct val="35000"/>
            </a:spcAft>
          </a:pPr>
          <a:r>
            <a:rPr lang="en-GB" sz="3700" kern="1200" dirty="0" smtClean="0"/>
            <a:t>Skills</a:t>
          </a:r>
          <a:endParaRPr lang="en-GB" sz="3700" kern="1200" dirty="0"/>
        </a:p>
      </dsp:txBody>
      <dsp:txXfrm>
        <a:off x="3124066" y="386533"/>
        <a:ext cx="2542564" cy="1422056"/>
      </dsp:txXfrm>
    </dsp:sp>
    <dsp:sp modelId="{1FD74A4F-8563-42E4-BE65-D4F4C50AC9C3}">
      <dsp:nvSpPr>
        <dsp:cNvPr id="0" name=""/>
        <dsp:cNvSpPr/>
      </dsp:nvSpPr>
      <dsp:spPr>
        <a:xfrm>
          <a:off x="3613075" y="1488282"/>
          <a:ext cx="3455652" cy="338527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44650">
            <a:lnSpc>
              <a:spcPct val="90000"/>
            </a:lnSpc>
            <a:spcBef>
              <a:spcPct val="0"/>
            </a:spcBef>
            <a:spcAft>
              <a:spcPct val="35000"/>
            </a:spcAft>
          </a:pPr>
          <a:r>
            <a:rPr lang="en-GB" sz="3700" kern="1200" dirty="0" smtClean="0"/>
            <a:t>Interests</a:t>
          </a:r>
          <a:endParaRPr lang="en-GB" sz="3700" kern="1200" dirty="0"/>
        </a:p>
      </dsp:txBody>
      <dsp:txXfrm>
        <a:off x="4669929" y="2362811"/>
        <a:ext cx="2073391" cy="1861898"/>
      </dsp:txXfrm>
    </dsp:sp>
    <dsp:sp modelId="{D0A8931A-C74F-436D-B3AB-C6D7F726592C}">
      <dsp:nvSpPr>
        <dsp:cNvPr id="0" name=""/>
        <dsp:cNvSpPr/>
      </dsp:nvSpPr>
      <dsp:spPr>
        <a:xfrm>
          <a:off x="1530389" y="1482429"/>
          <a:ext cx="3539637" cy="3396977"/>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644650">
            <a:lnSpc>
              <a:spcPct val="90000"/>
            </a:lnSpc>
            <a:spcBef>
              <a:spcPct val="0"/>
            </a:spcBef>
            <a:spcAft>
              <a:spcPct val="35000"/>
            </a:spcAft>
          </a:pPr>
          <a:r>
            <a:rPr lang="en-GB" sz="3700" kern="1200" dirty="0" smtClean="0"/>
            <a:t>Personality</a:t>
          </a:r>
          <a:endParaRPr lang="en-GB" sz="3700" kern="1200" dirty="0"/>
        </a:p>
      </dsp:txBody>
      <dsp:txXfrm>
        <a:off x="1863705" y="2359981"/>
        <a:ext cx="2123782" cy="1868337"/>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5570A2-36C2-41A5-8239-AD337937F707}" type="datetimeFigureOut">
              <a:rPr lang="en-GB" smtClean="0"/>
              <a:t>07/09/2015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ABC515-A4CD-4A74-A556-A3AA3992691F}" type="slidenum">
              <a:rPr lang="en-GB" smtClean="0"/>
              <a:t>‹#›</a:t>
            </a:fld>
            <a:endParaRPr lang="en-GB"/>
          </a:p>
        </p:txBody>
      </p:sp>
    </p:spTree>
    <p:extLst>
      <p:ext uri="{BB962C8B-B14F-4D97-AF65-F5344CB8AC3E}">
        <p14:creationId xmlns:p14="http://schemas.microsoft.com/office/powerpoint/2010/main" val="24218538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a:t>
            </a:r>
            <a:r>
              <a:rPr lang="en-GB" baseline="0" dirty="0" smtClean="0"/>
              <a:t> the students are writing each one down stop them and ask them what each skill means and can they think when the demonstrate these skills in lessons, or outside of school.</a:t>
            </a:r>
            <a:endParaRPr lang="en-GB" dirty="0"/>
          </a:p>
        </p:txBody>
      </p:sp>
      <p:sp>
        <p:nvSpPr>
          <p:cNvPr id="4" name="Slide Number Placeholder 3"/>
          <p:cNvSpPr>
            <a:spLocks noGrp="1"/>
          </p:cNvSpPr>
          <p:nvPr>
            <p:ph type="sldNum" sz="quarter" idx="10"/>
          </p:nvPr>
        </p:nvSpPr>
        <p:spPr/>
        <p:txBody>
          <a:bodyPr/>
          <a:lstStyle/>
          <a:p>
            <a:fld id="{496EB088-CB6C-45BF-9703-A1D02F054D19}" type="slidenum">
              <a:rPr lang="en-GB" smtClean="0"/>
              <a:t>7</a:t>
            </a:fld>
            <a:endParaRPr lang="en-GB"/>
          </a:p>
        </p:txBody>
      </p:sp>
    </p:spTree>
    <p:extLst>
      <p:ext uri="{BB962C8B-B14F-4D97-AF65-F5344CB8AC3E}">
        <p14:creationId xmlns:p14="http://schemas.microsoft.com/office/powerpoint/2010/main" val="1601406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are examples of  STAR answers </a:t>
            </a:r>
            <a:endParaRPr lang="en-GB" dirty="0"/>
          </a:p>
        </p:txBody>
      </p:sp>
      <p:sp>
        <p:nvSpPr>
          <p:cNvPr id="4" name="Slide Number Placeholder 3"/>
          <p:cNvSpPr>
            <a:spLocks noGrp="1"/>
          </p:cNvSpPr>
          <p:nvPr>
            <p:ph type="sldNum" sz="quarter" idx="10"/>
          </p:nvPr>
        </p:nvSpPr>
        <p:spPr/>
        <p:txBody>
          <a:bodyPr/>
          <a:lstStyle/>
          <a:p>
            <a:fld id="{DFABC515-A4CD-4A74-A556-A3AA3992691F}" type="slidenum">
              <a:rPr lang="en-GB" smtClean="0"/>
              <a:t>18</a:t>
            </a:fld>
            <a:endParaRPr lang="en-GB"/>
          </a:p>
        </p:txBody>
      </p:sp>
    </p:spTree>
    <p:extLst>
      <p:ext uri="{BB962C8B-B14F-4D97-AF65-F5344CB8AC3E}">
        <p14:creationId xmlns:p14="http://schemas.microsoft.com/office/powerpoint/2010/main" val="3574994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351D3F0-6D61-4E74-9147-FE55B9A9ADF1}" type="datetimeFigureOut">
              <a:rPr lang="en-GB" smtClean="0"/>
              <a:t>07/09/2015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79C44C-0588-4C4A-A0A7-B9A8A7EFC153}" type="slidenum">
              <a:rPr lang="en-GB" smtClean="0"/>
              <a:t>‹#›</a:t>
            </a:fld>
            <a:endParaRPr lang="en-GB"/>
          </a:p>
        </p:txBody>
      </p:sp>
    </p:spTree>
    <p:extLst>
      <p:ext uri="{BB962C8B-B14F-4D97-AF65-F5344CB8AC3E}">
        <p14:creationId xmlns:p14="http://schemas.microsoft.com/office/powerpoint/2010/main" val="2882555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351D3F0-6D61-4E74-9147-FE55B9A9ADF1}" type="datetimeFigureOut">
              <a:rPr lang="en-GB" smtClean="0"/>
              <a:t>07/09/2015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79C44C-0588-4C4A-A0A7-B9A8A7EFC153}" type="slidenum">
              <a:rPr lang="en-GB" smtClean="0"/>
              <a:t>‹#›</a:t>
            </a:fld>
            <a:endParaRPr lang="en-GB"/>
          </a:p>
        </p:txBody>
      </p:sp>
    </p:spTree>
    <p:extLst>
      <p:ext uri="{BB962C8B-B14F-4D97-AF65-F5344CB8AC3E}">
        <p14:creationId xmlns:p14="http://schemas.microsoft.com/office/powerpoint/2010/main" val="197522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351D3F0-6D61-4E74-9147-FE55B9A9ADF1}" type="datetimeFigureOut">
              <a:rPr lang="en-GB" smtClean="0"/>
              <a:t>07/09/2015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79C44C-0588-4C4A-A0A7-B9A8A7EFC153}" type="slidenum">
              <a:rPr lang="en-GB" smtClean="0"/>
              <a:t>‹#›</a:t>
            </a:fld>
            <a:endParaRPr lang="en-GB"/>
          </a:p>
        </p:txBody>
      </p:sp>
    </p:spTree>
    <p:extLst>
      <p:ext uri="{BB962C8B-B14F-4D97-AF65-F5344CB8AC3E}">
        <p14:creationId xmlns:p14="http://schemas.microsoft.com/office/powerpoint/2010/main" val="6143198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351D3F0-6D61-4E74-9147-FE55B9A9ADF1}" type="datetimeFigureOut">
              <a:rPr lang="en-GB" smtClean="0"/>
              <a:t>07/09/2015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79C44C-0588-4C4A-A0A7-B9A8A7EFC153}" type="slidenum">
              <a:rPr lang="en-GB" smtClean="0"/>
              <a:t>‹#›</a:t>
            </a:fld>
            <a:endParaRPr lang="en-GB"/>
          </a:p>
        </p:txBody>
      </p:sp>
    </p:spTree>
    <p:extLst>
      <p:ext uri="{BB962C8B-B14F-4D97-AF65-F5344CB8AC3E}">
        <p14:creationId xmlns:p14="http://schemas.microsoft.com/office/powerpoint/2010/main" val="3035685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51D3F0-6D61-4E74-9147-FE55B9A9ADF1}" type="datetimeFigureOut">
              <a:rPr lang="en-GB" smtClean="0"/>
              <a:t>07/09/2015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C79C44C-0588-4C4A-A0A7-B9A8A7EFC153}" type="slidenum">
              <a:rPr lang="en-GB" smtClean="0"/>
              <a:t>‹#›</a:t>
            </a:fld>
            <a:endParaRPr lang="en-GB"/>
          </a:p>
        </p:txBody>
      </p:sp>
    </p:spTree>
    <p:extLst>
      <p:ext uri="{BB962C8B-B14F-4D97-AF65-F5344CB8AC3E}">
        <p14:creationId xmlns:p14="http://schemas.microsoft.com/office/powerpoint/2010/main" val="3684908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351D3F0-6D61-4E74-9147-FE55B9A9ADF1}" type="datetimeFigureOut">
              <a:rPr lang="en-GB" smtClean="0"/>
              <a:t>07/09/2015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79C44C-0588-4C4A-A0A7-B9A8A7EFC153}" type="slidenum">
              <a:rPr lang="en-GB" smtClean="0"/>
              <a:t>‹#›</a:t>
            </a:fld>
            <a:endParaRPr lang="en-GB"/>
          </a:p>
        </p:txBody>
      </p:sp>
    </p:spTree>
    <p:extLst>
      <p:ext uri="{BB962C8B-B14F-4D97-AF65-F5344CB8AC3E}">
        <p14:creationId xmlns:p14="http://schemas.microsoft.com/office/powerpoint/2010/main" val="1539143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351D3F0-6D61-4E74-9147-FE55B9A9ADF1}" type="datetimeFigureOut">
              <a:rPr lang="en-GB" smtClean="0"/>
              <a:t>07/09/2015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C79C44C-0588-4C4A-A0A7-B9A8A7EFC153}" type="slidenum">
              <a:rPr lang="en-GB" smtClean="0"/>
              <a:t>‹#›</a:t>
            </a:fld>
            <a:endParaRPr lang="en-GB"/>
          </a:p>
        </p:txBody>
      </p:sp>
    </p:spTree>
    <p:extLst>
      <p:ext uri="{BB962C8B-B14F-4D97-AF65-F5344CB8AC3E}">
        <p14:creationId xmlns:p14="http://schemas.microsoft.com/office/powerpoint/2010/main" val="84398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351D3F0-6D61-4E74-9147-FE55B9A9ADF1}" type="datetimeFigureOut">
              <a:rPr lang="en-GB" smtClean="0"/>
              <a:t>07/09/2015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C79C44C-0588-4C4A-A0A7-B9A8A7EFC153}" type="slidenum">
              <a:rPr lang="en-GB" smtClean="0"/>
              <a:t>‹#›</a:t>
            </a:fld>
            <a:endParaRPr lang="en-GB"/>
          </a:p>
        </p:txBody>
      </p:sp>
    </p:spTree>
    <p:extLst>
      <p:ext uri="{BB962C8B-B14F-4D97-AF65-F5344CB8AC3E}">
        <p14:creationId xmlns:p14="http://schemas.microsoft.com/office/powerpoint/2010/main" val="965130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51D3F0-6D61-4E74-9147-FE55B9A9ADF1}" type="datetimeFigureOut">
              <a:rPr lang="en-GB" smtClean="0"/>
              <a:t>07/09/2015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C79C44C-0588-4C4A-A0A7-B9A8A7EFC153}" type="slidenum">
              <a:rPr lang="en-GB" smtClean="0"/>
              <a:t>‹#›</a:t>
            </a:fld>
            <a:endParaRPr lang="en-GB"/>
          </a:p>
        </p:txBody>
      </p:sp>
    </p:spTree>
    <p:extLst>
      <p:ext uri="{BB962C8B-B14F-4D97-AF65-F5344CB8AC3E}">
        <p14:creationId xmlns:p14="http://schemas.microsoft.com/office/powerpoint/2010/main" val="1559296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51D3F0-6D61-4E74-9147-FE55B9A9ADF1}" type="datetimeFigureOut">
              <a:rPr lang="en-GB" smtClean="0"/>
              <a:t>07/09/2015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79C44C-0588-4C4A-A0A7-B9A8A7EFC153}" type="slidenum">
              <a:rPr lang="en-GB" smtClean="0"/>
              <a:t>‹#›</a:t>
            </a:fld>
            <a:endParaRPr lang="en-GB"/>
          </a:p>
        </p:txBody>
      </p:sp>
    </p:spTree>
    <p:extLst>
      <p:ext uri="{BB962C8B-B14F-4D97-AF65-F5344CB8AC3E}">
        <p14:creationId xmlns:p14="http://schemas.microsoft.com/office/powerpoint/2010/main" val="2900544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51D3F0-6D61-4E74-9147-FE55B9A9ADF1}" type="datetimeFigureOut">
              <a:rPr lang="en-GB" smtClean="0"/>
              <a:t>07/09/2015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C79C44C-0588-4C4A-A0A7-B9A8A7EFC153}" type="slidenum">
              <a:rPr lang="en-GB" smtClean="0"/>
              <a:t>‹#›</a:t>
            </a:fld>
            <a:endParaRPr lang="en-GB"/>
          </a:p>
        </p:txBody>
      </p:sp>
    </p:spTree>
    <p:extLst>
      <p:ext uri="{BB962C8B-B14F-4D97-AF65-F5344CB8AC3E}">
        <p14:creationId xmlns:p14="http://schemas.microsoft.com/office/powerpoint/2010/main" val="3250855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51D3F0-6D61-4E74-9147-FE55B9A9ADF1}" type="datetimeFigureOut">
              <a:rPr lang="en-GB" smtClean="0"/>
              <a:t>07/09/2015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79C44C-0588-4C4A-A0A7-B9A8A7EFC153}" type="slidenum">
              <a:rPr lang="en-GB" smtClean="0"/>
              <a:t>‹#›</a:t>
            </a:fld>
            <a:endParaRPr lang="en-GB"/>
          </a:p>
        </p:txBody>
      </p:sp>
    </p:spTree>
    <p:extLst>
      <p:ext uri="{BB962C8B-B14F-4D97-AF65-F5344CB8AC3E}">
        <p14:creationId xmlns:p14="http://schemas.microsoft.com/office/powerpoint/2010/main" val="30251136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lbg.intranet.group/lbg_comms/default.sht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lbg.intranet.group/lbg_comms/default.shtm"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65601"/>
            <a:ext cx="8229600" cy="904071"/>
          </a:xfrm>
          <a:solidFill>
            <a:schemeClr val="accent1">
              <a:lumMod val="20000"/>
              <a:lumOff val="80000"/>
            </a:schemeClr>
          </a:solidFill>
          <a:ln>
            <a:solidFill>
              <a:schemeClr val="tx1"/>
            </a:solidFill>
          </a:ln>
        </p:spPr>
        <p:txBody>
          <a:bodyPr/>
          <a:lstStyle/>
          <a:p>
            <a:r>
              <a:rPr lang="en-GB" dirty="0" smtClean="0"/>
              <a:t>Year 11 - Careers Lesson 1</a:t>
            </a:r>
            <a:endParaRPr lang="en-GB" dirty="0"/>
          </a:p>
        </p:txBody>
      </p:sp>
      <p:sp>
        <p:nvSpPr>
          <p:cNvPr id="3" name="Content Placeholder 2"/>
          <p:cNvSpPr>
            <a:spLocks noGrp="1"/>
          </p:cNvSpPr>
          <p:nvPr>
            <p:ph idx="1"/>
          </p:nvPr>
        </p:nvSpPr>
        <p:spPr>
          <a:xfrm>
            <a:off x="457200" y="2668044"/>
            <a:ext cx="8229600" cy="729641"/>
          </a:xfrm>
          <a:solidFill>
            <a:schemeClr val="accent1">
              <a:lumMod val="20000"/>
              <a:lumOff val="80000"/>
            </a:schemeClr>
          </a:solidFill>
          <a:ln>
            <a:solidFill>
              <a:schemeClr val="tx1"/>
            </a:solidFill>
          </a:ln>
        </p:spPr>
        <p:txBody>
          <a:bodyPr/>
          <a:lstStyle/>
          <a:p>
            <a:pPr marL="0" indent="0" algn="ctr">
              <a:buNone/>
            </a:pPr>
            <a:r>
              <a:rPr lang="en-GB" u="sng" dirty="0" smtClean="0"/>
              <a:t>What are the skills that employers look for?</a:t>
            </a:r>
            <a:endParaRPr lang="en-GB" u="sng" dirty="0"/>
          </a:p>
        </p:txBody>
      </p:sp>
    </p:spTree>
    <p:extLst>
      <p:ext uri="{BB962C8B-B14F-4D97-AF65-F5344CB8AC3E}">
        <p14:creationId xmlns:p14="http://schemas.microsoft.com/office/powerpoint/2010/main" val="5567765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00208" y="740775"/>
            <a:ext cx="9144000" cy="4770991"/>
          </a:xfrm>
          <a:prstGeom prst="rect">
            <a:avLst/>
          </a:prstGeom>
        </p:spPr>
      </p:pic>
    </p:spTree>
    <p:extLst>
      <p:ext uri="{BB962C8B-B14F-4D97-AF65-F5344CB8AC3E}">
        <p14:creationId xmlns:p14="http://schemas.microsoft.com/office/powerpoint/2010/main" val="1012559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325" y="611188"/>
            <a:ext cx="9021763" cy="563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25389" y="6266997"/>
            <a:ext cx="8559651" cy="369332"/>
          </a:xfrm>
          <a:prstGeom prst="rect">
            <a:avLst/>
          </a:prstGeom>
          <a:solidFill>
            <a:srgbClr val="FFFF00"/>
          </a:solidFill>
        </p:spPr>
        <p:txBody>
          <a:bodyPr wrap="none" rtlCol="0">
            <a:spAutoFit/>
          </a:bodyPr>
          <a:lstStyle/>
          <a:p>
            <a:r>
              <a:rPr lang="en-GB" dirty="0" smtClean="0"/>
              <a:t>Now you are going to write your STAR answers for when you have demonstrated each skill</a:t>
            </a:r>
            <a:endParaRPr lang="en-GB" dirty="0"/>
          </a:p>
        </p:txBody>
      </p:sp>
      <p:cxnSp>
        <p:nvCxnSpPr>
          <p:cNvPr id="4" name="Straight Arrow Connector 3"/>
          <p:cNvCxnSpPr/>
          <p:nvPr/>
        </p:nvCxnSpPr>
        <p:spPr>
          <a:xfrm flipV="1">
            <a:off x="5652120" y="5373216"/>
            <a:ext cx="72008" cy="873597"/>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378591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5760640"/>
          </a:xfrm>
          <a:solidFill>
            <a:schemeClr val="accent3">
              <a:lumMod val="20000"/>
              <a:lumOff val="80000"/>
            </a:schemeClr>
          </a:solidFill>
          <a:ln>
            <a:solidFill>
              <a:schemeClr val="tx1"/>
            </a:solidFill>
          </a:ln>
        </p:spPr>
        <p:txBody>
          <a:bodyPr>
            <a:normAutofit fontScale="90000"/>
          </a:bodyPr>
          <a:lstStyle/>
          <a:p>
            <a:r>
              <a:rPr lang="en-GB" dirty="0" smtClean="0"/>
              <a:t>You started to look at the STAR technique last year – but let’s quickly through it again.</a:t>
            </a:r>
            <a:br>
              <a:rPr lang="en-GB" dirty="0" smtClean="0"/>
            </a:br>
            <a:r>
              <a:rPr lang="en-GB" dirty="0"/>
              <a:t/>
            </a:r>
            <a:br>
              <a:rPr lang="en-GB" dirty="0"/>
            </a:br>
            <a:r>
              <a:rPr lang="en-GB" dirty="0" smtClean="0"/>
              <a:t/>
            </a:r>
            <a:br>
              <a:rPr lang="en-GB" dirty="0" smtClean="0"/>
            </a:br>
            <a:r>
              <a:rPr lang="en-GB" dirty="0" smtClean="0"/>
              <a:t>Lloyds Banking and many other major employers use this technique.</a:t>
            </a:r>
            <a:br>
              <a:rPr lang="en-GB" dirty="0" smtClean="0"/>
            </a:br>
            <a:r>
              <a:rPr lang="en-GB" dirty="0"/>
              <a:t/>
            </a:r>
            <a:br>
              <a:rPr lang="en-GB" dirty="0"/>
            </a:br>
            <a:r>
              <a:rPr lang="en-GB" dirty="0" smtClean="0"/>
              <a:t>IT WORKS!</a:t>
            </a:r>
            <a:endParaRPr lang="en-GB" dirty="0"/>
          </a:p>
        </p:txBody>
      </p:sp>
    </p:spTree>
    <p:extLst>
      <p:ext uri="{BB962C8B-B14F-4D97-AF65-F5344CB8AC3E}">
        <p14:creationId xmlns:p14="http://schemas.microsoft.com/office/powerpoint/2010/main" val="3500378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668344" y="332656"/>
            <a:ext cx="1325527" cy="648072"/>
          </a:xfrm>
          <a:prstGeom prst="rect">
            <a:avLst/>
          </a:prstGeom>
          <a:noFill/>
        </p:spPr>
      </p:pic>
      <p:sp>
        <p:nvSpPr>
          <p:cNvPr id="4" name="Rectangle 3"/>
          <p:cNvSpPr/>
          <p:nvPr/>
        </p:nvSpPr>
        <p:spPr>
          <a:xfrm>
            <a:off x="179512" y="188640"/>
            <a:ext cx="8784976" cy="648072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 name="Title 1"/>
          <p:cNvSpPr>
            <a:spLocks noGrp="1"/>
          </p:cNvSpPr>
          <p:nvPr>
            <p:ph type="title"/>
          </p:nvPr>
        </p:nvSpPr>
        <p:spPr/>
        <p:txBody>
          <a:bodyPr/>
          <a:lstStyle/>
          <a:p>
            <a:r>
              <a:rPr lang="en-GB" b="1" dirty="0" smtClean="0"/>
              <a:t>THE "STAR" APPROACH</a:t>
            </a:r>
            <a:endParaRPr lang="en-GB" dirty="0"/>
          </a:p>
        </p:txBody>
      </p:sp>
      <p:sp>
        <p:nvSpPr>
          <p:cNvPr id="3" name="Content Placeholder 2"/>
          <p:cNvSpPr>
            <a:spLocks noGrp="1"/>
          </p:cNvSpPr>
          <p:nvPr>
            <p:ph idx="1"/>
          </p:nvPr>
        </p:nvSpPr>
        <p:spPr/>
        <p:txBody>
          <a:bodyPr>
            <a:normAutofit fontScale="70000" lnSpcReduction="20000"/>
          </a:bodyPr>
          <a:lstStyle/>
          <a:p>
            <a:pPr>
              <a:buNone/>
            </a:pPr>
            <a:r>
              <a:rPr lang="en-GB" b="1" dirty="0" smtClean="0"/>
              <a:t>STAR </a:t>
            </a:r>
            <a:r>
              <a:rPr lang="en-GB" dirty="0" smtClean="0"/>
              <a:t>stands for:</a:t>
            </a:r>
          </a:p>
          <a:p>
            <a:pPr>
              <a:buNone/>
            </a:pPr>
            <a:endParaRPr lang="en-GB" dirty="0" smtClean="0"/>
          </a:p>
          <a:p>
            <a:pPr lvl="0"/>
            <a:r>
              <a:rPr lang="en-GB" b="1" dirty="0" smtClean="0"/>
              <a:t>S</a:t>
            </a:r>
            <a:r>
              <a:rPr lang="en-GB" dirty="0" smtClean="0"/>
              <a:t>ituation</a:t>
            </a:r>
          </a:p>
          <a:p>
            <a:pPr lvl="0"/>
            <a:r>
              <a:rPr lang="en-GB" b="1" dirty="0" smtClean="0"/>
              <a:t>T</a:t>
            </a:r>
            <a:r>
              <a:rPr lang="en-GB" dirty="0" smtClean="0"/>
              <a:t>ask</a:t>
            </a:r>
          </a:p>
          <a:p>
            <a:pPr lvl="0"/>
            <a:r>
              <a:rPr lang="en-GB" b="1" dirty="0" smtClean="0"/>
              <a:t>A</a:t>
            </a:r>
            <a:r>
              <a:rPr lang="en-GB" dirty="0" smtClean="0"/>
              <a:t>ction</a:t>
            </a:r>
          </a:p>
          <a:p>
            <a:pPr lvl="0"/>
            <a:r>
              <a:rPr lang="en-GB" b="1" dirty="0" smtClean="0"/>
              <a:t>R</a:t>
            </a:r>
            <a:r>
              <a:rPr lang="en-GB" dirty="0" smtClean="0"/>
              <a:t>esult.</a:t>
            </a:r>
          </a:p>
          <a:p>
            <a:endParaRPr lang="en-GB" dirty="0" smtClean="0"/>
          </a:p>
          <a:p>
            <a:pPr>
              <a:buNone/>
            </a:pPr>
            <a:r>
              <a:rPr lang="en-GB" sz="2600" dirty="0" smtClean="0"/>
              <a:t>      </a:t>
            </a:r>
            <a:r>
              <a:rPr lang="en-GB" sz="2900" dirty="0" smtClean="0"/>
              <a:t>This is a recognised method of communication designed to enable you to provide a meaningful and complete answer to questions asking for examples. </a:t>
            </a:r>
          </a:p>
          <a:p>
            <a:pPr>
              <a:buNone/>
            </a:pPr>
            <a:endParaRPr lang="en-GB" sz="2900" dirty="0" smtClean="0"/>
          </a:p>
          <a:p>
            <a:pPr>
              <a:buNone/>
            </a:pPr>
            <a:r>
              <a:rPr lang="en-GB" sz="2900" dirty="0" smtClean="0"/>
              <a:t>      This technique allows you to provide information in a structured manner and, as a result, interviewers can understand the messages you are trying to communicate.</a:t>
            </a:r>
          </a:p>
          <a:p>
            <a:endParaRPr lang="en-GB" dirty="0"/>
          </a:p>
        </p:txBody>
      </p:sp>
      <p:sp>
        <p:nvSpPr>
          <p:cNvPr id="7" name="5-Point Star 6"/>
          <p:cNvSpPr/>
          <p:nvPr/>
        </p:nvSpPr>
        <p:spPr>
          <a:xfrm rot="791885">
            <a:off x="7453566" y="5803853"/>
            <a:ext cx="702046" cy="72290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5-Point Star 7"/>
          <p:cNvSpPr/>
          <p:nvPr/>
        </p:nvSpPr>
        <p:spPr>
          <a:xfrm rot="791885">
            <a:off x="8344721" y="6130557"/>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0" name="Group 9"/>
          <p:cNvGrpSpPr/>
          <p:nvPr/>
        </p:nvGrpSpPr>
        <p:grpSpPr>
          <a:xfrm>
            <a:off x="3923928" y="1988840"/>
            <a:ext cx="1656184" cy="1296144"/>
            <a:chOff x="7796170" y="1218316"/>
            <a:chExt cx="764432" cy="809323"/>
          </a:xfrm>
        </p:grpSpPr>
        <p:sp>
          <p:nvSpPr>
            <p:cNvPr id="6" name="5-Point Star 5"/>
            <p:cNvSpPr/>
            <p:nvPr/>
          </p:nvSpPr>
          <p:spPr>
            <a:xfrm rot="791885">
              <a:off x="7796170" y="1218316"/>
              <a:ext cx="520894" cy="54921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5-Point Star 8"/>
            <p:cNvSpPr/>
            <p:nvPr/>
          </p:nvSpPr>
          <p:spPr>
            <a:xfrm rot="791885">
              <a:off x="8200704" y="1738068"/>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11" name="5-Point Star 10"/>
          <p:cNvSpPr/>
          <p:nvPr/>
        </p:nvSpPr>
        <p:spPr>
          <a:xfrm rot="791885">
            <a:off x="7619622" y="1429708"/>
            <a:ext cx="875140" cy="83023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0972593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668344" y="332656"/>
            <a:ext cx="1325527" cy="648072"/>
          </a:xfrm>
          <a:prstGeom prst="rect">
            <a:avLst/>
          </a:prstGeom>
          <a:noFill/>
        </p:spPr>
      </p:pic>
      <p:sp>
        <p:nvSpPr>
          <p:cNvPr id="2" name="Title 1"/>
          <p:cNvSpPr>
            <a:spLocks noGrp="1"/>
          </p:cNvSpPr>
          <p:nvPr>
            <p:ph type="title"/>
          </p:nvPr>
        </p:nvSpPr>
        <p:spPr/>
        <p:txBody>
          <a:bodyPr>
            <a:normAutofit fontScale="90000"/>
          </a:bodyPr>
          <a:lstStyle/>
          <a:p>
            <a:r>
              <a:rPr lang="en-GB" b="1" dirty="0" smtClean="0"/>
              <a:t>Step 1 – Situation </a:t>
            </a:r>
            <a:r>
              <a:rPr lang="en-GB" dirty="0" smtClean="0"/>
              <a:t/>
            </a:r>
            <a:br>
              <a:rPr lang="en-GB" dirty="0" smtClean="0"/>
            </a:br>
            <a:endParaRPr lang="en-GB" dirty="0"/>
          </a:p>
        </p:txBody>
      </p:sp>
      <p:sp>
        <p:nvSpPr>
          <p:cNvPr id="3" name="Content Placeholder 2"/>
          <p:cNvSpPr>
            <a:spLocks noGrp="1"/>
          </p:cNvSpPr>
          <p:nvPr>
            <p:ph idx="1"/>
          </p:nvPr>
        </p:nvSpPr>
        <p:spPr>
          <a:xfrm>
            <a:off x="179512" y="1600201"/>
            <a:ext cx="8568952" cy="4637111"/>
          </a:xfrm>
        </p:spPr>
        <p:txBody>
          <a:bodyPr>
            <a:normAutofit/>
          </a:bodyPr>
          <a:lstStyle/>
          <a:p>
            <a:pPr algn="just">
              <a:buNone/>
            </a:pPr>
            <a:r>
              <a:rPr lang="en-GB" dirty="0" smtClean="0"/>
              <a:t>   </a:t>
            </a:r>
            <a:r>
              <a:rPr lang="en-GB" sz="2600" dirty="0" smtClean="0"/>
              <a:t>Describe the situation that you were confronted with. With the STAR approach you need to set the story. Make it to the point and informative, concentrating on what is useful to the story. </a:t>
            </a:r>
          </a:p>
          <a:p>
            <a:pPr algn="just">
              <a:buNone/>
            </a:pPr>
            <a:endParaRPr lang="en-GB" sz="2600" dirty="0" smtClean="0"/>
          </a:p>
          <a:p>
            <a:pPr algn="just">
              <a:buNone/>
            </a:pPr>
            <a:r>
              <a:rPr lang="en-GB" sz="2600" dirty="0" smtClean="0"/>
              <a:t>    </a:t>
            </a:r>
            <a:r>
              <a:rPr lang="en-GB" sz="2600" b="1" dirty="0" smtClean="0"/>
              <a:t>For example: </a:t>
            </a:r>
            <a:r>
              <a:rPr lang="en-GB" sz="2600" dirty="0" smtClean="0"/>
              <a:t>if the question is asking you to describe a situation where you had to deal with a difficult person, explain briefly how you came to meet that person and why you were dealing with them. </a:t>
            </a:r>
          </a:p>
          <a:p>
            <a:pPr>
              <a:buNone/>
            </a:pPr>
            <a:endParaRPr lang="en-GB" dirty="0"/>
          </a:p>
        </p:txBody>
      </p:sp>
      <p:sp>
        <p:nvSpPr>
          <p:cNvPr id="4" name="Rectangle 3"/>
          <p:cNvSpPr/>
          <p:nvPr/>
        </p:nvSpPr>
        <p:spPr>
          <a:xfrm>
            <a:off x="179512" y="188640"/>
            <a:ext cx="8784976" cy="648072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6" name="Group 5"/>
          <p:cNvGrpSpPr/>
          <p:nvPr/>
        </p:nvGrpSpPr>
        <p:grpSpPr>
          <a:xfrm>
            <a:off x="7884368" y="5589240"/>
            <a:ext cx="764432" cy="809323"/>
            <a:chOff x="7796170" y="1218316"/>
            <a:chExt cx="764432" cy="809323"/>
          </a:xfrm>
        </p:grpSpPr>
        <p:sp>
          <p:nvSpPr>
            <p:cNvPr id="7" name="5-Point Star 6"/>
            <p:cNvSpPr/>
            <p:nvPr/>
          </p:nvSpPr>
          <p:spPr>
            <a:xfrm rot="791885">
              <a:off x="7796170" y="1218316"/>
              <a:ext cx="520894" cy="54921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5-Point Star 7"/>
            <p:cNvSpPr/>
            <p:nvPr/>
          </p:nvSpPr>
          <p:spPr>
            <a:xfrm rot="791885">
              <a:off x="8200704" y="1738068"/>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9" name="Group 8"/>
          <p:cNvGrpSpPr/>
          <p:nvPr/>
        </p:nvGrpSpPr>
        <p:grpSpPr>
          <a:xfrm>
            <a:off x="539552" y="404664"/>
            <a:ext cx="1512168" cy="1152128"/>
            <a:chOff x="7796170" y="1218316"/>
            <a:chExt cx="764432" cy="809323"/>
          </a:xfrm>
        </p:grpSpPr>
        <p:sp>
          <p:nvSpPr>
            <p:cNvPr id="10" name="5-Point Star 9"/>
            <p:cNvSpPr/>
            <p:nvPr/>
          </p:nvSpPr>
          <p:spPr>
            <a:xfrm rot="791885">
              <a:off x="7796170" y="1218316"/>
              <a:ext cx="520894" cy="54921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5-Point Star 10"/>
            <p:cNvSpPr/>
            <p:nvPr/>
          </p:nvSpPr>
          <p:spPr>
            <a:xfrm rot="791885">
              <a:off x="8200704" y="1738068"/>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441494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668344" y="332656"/>
            <a:ext cx="1325527" cy="648072"/>
          </a:xfrm>
          <a:prstGeom prst="rect">
            <a:avLst/>
          </a:prstGeom>
          <a:noFill/>
        </p:spPr>
      </p:pic>
      <p:sp>
        <p:nvSpPr>
          <p:cNvPr id="2" name="Title 1"/>
          <p:cNvSpPr>
            <a:spLocks noGrp="1"/>
          </p:cNvSpPr>
          <p:nvPr>
            <p:ph type="title"/>
          </p:nvPr>
        </p:nvSpPr>
        <p:spPr/>
        <p:txBody>
          <a:bodyPr>
            <a:normAutofit fontScale="90000"/>
          </a:bodyPr>
          <a:lstStyle/>
          <a:p>
            <a:r>
              <a:rPr lang="en-GB" b="1" dirty="0" smtClean="0"/>
              <a:t>Step 2 – Task</a:t>
            </a:r>
            <a:r>
              <a:rPr lang="en-GB" dirty="0" smtClean="0"/>
              <a:t/>
            </a:r>
            <a:br>
              <a:rPr lang="en-GB" dirty="0" smtClean="0"/>
            </a:br>
            <a:endParaRPr lang="en-GB" dirty="0"/>
          </a:p>
        </p:txBody>
      </p:sp>
      <p:sp>
        <p:nvSpPr>
          <p:cNvPr id="3" name="Content Placeholder 2"/>
          <p:cNvSpPr>
            <a:spLocks noGrp="1"/>
          </p:cNvSpPr>
          <p:nvPr>
            <p:ph idx="1"/>
          </p:nvPr>
        </p:nvSpPr>
        <p:spPr>
          <a:xfrm>
            <a:off x="251520" y="1772816"/>
            <a:ext cx="8424936" cy="3989039"/>
          </a:xfrm>
        </p:spPr>
        <p:txBody>
          <a:bodyPr>
            <a:normAutofit fontScale="92500" lnSpcReduction="10000"/>
          </a:bodyPr>
          <a:lstStyle/>
          <a:p>
            <a:pPr algn="just">
              <a:buNone/>
            </a:pPr>
            <a:r>
              <a:rPr lang="en-GB" dirty="0" smtClean="0"/>
              <a:t>    </a:t>
            </a:r>
            <a:r>
              <a:rPr lang="en-GB" sz="2800" dirty="0" smtClean="0"/>
              <a:t>Now you have set the scene by describing the situation, you should then explain the task that needed to be accomplished. Again remember you should keep this short and to the point, the interviewer may start to loose interest if you give too much detail.</a:t>
            </a:r>
          </a:p>
          <a:p>
            <a:pPr>
              <a:buNone/>
            </a:pPr>
            <a:endParaRPr lang="en-GB" sz="2800" dirty="0" smtClean="0"/>
          </a:p>
          <a:p>
            <a:pPr algn="just">
              <a:buNone/>
            </a:pPr>
            <a:r>
              <a:rPr lang="en-GB" sz="2800" dirty="0" smtClean="0"/>
              <a:t>    </a:t>
            </a:r>
            <a:r>
              <a:rPr lang="en-GB" sz="2800" b="1" dirty="0" smtClean="0"/>
              <a:t>For example: </a:t>
            </a:r>
            <a:r>
              <a:rPr lang="en-GB" sz="2800" dirty="0" smtClean="0"/>
              <a:t>when describing the situation where you had to deal with a difficult person, explain that you needed to make this person understand why a problem had occurred in the hope this would calm them down. </a:t>
            </a:r>
          </a:p>
          <a:p>
            <a:pPr>
              <a:buNone/>
            </a:pPr>
            <a:endParaRPr lang="en-GB" sz="2800" dirty="0"/>
          </a:p>
        </p:txBody>
      </p:sp>
      <p:sp>
        <p:nvSpPr>
          <p:cNvPr id="4" name="Rectangle 3"/>
          <p:cNvSpPr/>
          <p:nvPr/>
        </p:nvSpPr>
        <p:spPr>
          <a:xfrm>
            <a:off x="179512" y="188640"/>
            <a:ext cx="8784976" cy="648072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6" name="Group 5"/>
          <p:cNvGrpSpPr/>
          <p:nvPr/>
        </p:nvGrpSpPr>
        <p:grpSpPr>
          <a:xfrm>
            <a:off x="7884368" y="5589240"/>
            <a:ext cx="764432" cy="809323"/>
            <a:chOff x="7796170" y="1218316"/>
            <a:chExt cx="764432" cy="809323"/>
          </a:xfrm>
        </p:grpSpPr>
        <p:sp>
          <p:nvSpPr>
            <p:cNvPr id="7" name="5-Point Star 6"/>
            <p:cNvSpPr/>
            <p:nvPr/>
          </p:nvSpPr>
          <p:spPr>
            <a:xfrm rot="791885">
              <a:off x="7796170" y="1218316"/>
              <a:ext cx="520894" cy="54921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5-Point Star 7"/>
            <p:cNvSpPr/>
            <p:nvPr/>
          </p:nvSpPr>
          <p:spPr>
            <a:xfrm rot="791885">
              <a:off x="8200704" y="1738068"/>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9" name="Group 8"/>
          <p:cNvGrpSpPr/>
          <p:nvPr/>
        </p:nvGrpSpPr>
        <p:grpSpPr>
          <a:xfrm>
            <a:off x="611560" y="404664"/>
            <a:ext cx="1368152" cy="1224136"/>
            <a:chOff x="7796170" y="1218316"/>
            <a:chExt cx="764432" cy="809323"/>
          </a:xfrm>
        </p:grpSpPr>
        <p:sp>
          <p:nvSpPr>
            <p:cNvPr id="10" name="5-Point Star 9"/>
            <p:cNvSpPr/>
            <p:nvPr/>
          </p:nvSpPr>
          <p:spPr>
            <a:xfrm rot="791885">
              <a:off x="7796170" y="1218316"/>
              <a:ext cx="520894" cy="54921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5-Point Star 10"/>
            <p:cNvSpPr/>
            <p:nvPr/>
          </p:nvSpPr>
          <p:spPr>
            <a:xfrm rot="791885">
              <a:off x="8200704" y="1738068"/>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1042111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1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668344" y="332656"/>
            <a:ext cx="1325527" cy="648072"/>
          </a:xfrm>
          <a:prstGeom prst="rect">
            <a:avLst/>
          </a:prstGeom>
          <a:noFill/>
        </p:spPr>
      </p:pic>
      <p:sp>
        <p:nvSpPr>
          <p:cNvPr id="2" name="Title 1"/>
          <p:cNvSpPr>
            <a:spLocks noGrp="1"/>
          </p:cNvSpPr>
          <p:nvPr>
            <p:ph type="title"/>
          </p:nvPr>
        </p:nvSpPr>
        <p:spPr/>
        <p:txBody>
          <a:bodyPr>
            <a:normAutofit fontScale="90000"/>
          </a:bodyPr>
          <a:lstStyle/>
          <a:p>
            <a:r>
              <a:rPr lang="en-GB" b="1" dirty="0" smtClean="0"/>
              <a:t>Step 3 – Action</a:t>
            </a:r>
            <a:r>
              <a:rPr lang="en-GB" dirty="0" smtClean="0"/>
              <a:t/>
            </a:r>
            <a:br>
              <a:rPr lang="en-GB" dirty="0" smtClean="0"/>
            </a:br>
            <a:endParaRPr lang="en-GB" dirty="0"/>
          </a:p>
        </p:txBody>
      </p:sp>
      <p:sp>
        <p:nvSpPr>
          <p:cNvPr id="3" name="Content Placeholder 2"/>
          <p:cNvSpPr>
            <a:spLocks noGrp="1"/>
          </p:cNvSpPr>
          <p:nvPr>
            <p:ph idx="1"/>
          </p:nvPr>
        </p:nvSpPr>
        <p:spPr>
          <a:xfrm>
            <a:off x="-108520" y="1412777"/>
            <a:ext cx="9001000" cy="1008111"/>
          </a:xfrm>
        </p:spPr>
        <p:txBody>
          <a:bodyPr>
            <a:normAutofit fontScale="62500" lnSpcReduction="20000"/>
          </a:bodyPr>
          <a:lstStyle/>
          <a:p>
            <a:pPr algn="just">
              <a:buNone/>
            </a:pPr>
            <a:r>
              <a:rPr lang="en-GB" dirty="0" smtClean="0"/>
              <a:t>      </a:t>
            </a:r>
            <a:r>
              <a:rPr lang="en-GB" sz="2900" dirty="0" smtClean="0">
                <a:latin typeface="Arial" pitchFamily="34" charset="0"/>
                <a:cs typeface="Arial" pitchFamily="34" charset="0"/>
              </a:rPr>
              <a:t>This is the most important section of the STAR approach as it is where you will need to demonstrate the skills and personal attributes that the question is testing. Now that you have set the story, you need to explain what you did. In doing so, you will need to remember the following:</a:t>
            </a:r>
          </a:p>
          <a:p>
            <a:pPr algn="just">
              <a:buNone/>
            </a:pPr>
            <a:endParaRPr lang="en-GB" dirty="0"/>
          </a:p>
        </p:txBody>
      </p:sp>
      <p:sp>
        <p:nvSpPr>
          <p:cNvPr id="1026" name="Rectangle 2"/>
          <p:cNvSpPr>
            <a:spLocks noChangeArrowheads="1"/>
          </p:cNvSpPr>
          <p:nvPr/>
        </p:nvSpPr>
        <p:spPr bwMode="auto">
          <a:xfrm>
            <a:off x="179512" y="2636912"/>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r>
              <a:rPr kumimoji="0" lang="en-GB"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 personal, i.e. talk about you, not the rest of the team.</a:t>
            </a:r>
            <a:endParaRPr kumimoji="0" lang="en-GB"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Char char="•"/>
              <a:tabLst>
                <a:tab pos="457200" algn="l"/>
              </a:tabLst>
            </a:pPr>
            <a:endParaRPr kumimoji="0" lang="en-GB"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GB"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Go into some detail. Do not assume that they will guess what you mean.</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GB"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GB"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Steer clear of technical information, unless it is crucial to your story.</a:t>
            </a: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GB"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r>
              <a:rPr kumimoji="0" lang="en-GB"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Explain what you did, how you did it, and why you did it.</a:t>
            </a:r>
            <a:endParaRPr kumimoji="0" lang="en-GB" sz="2000" b="0" i="0" u="none" strike="noStrike" cap="none" normalizeH="0" baseline="0" dirty="0" smtClean="0">
              <a:ln>
                <a:noFill/>
              </a:ln>
              <a:solidFill>
                <a:schemeClr val="tx1"/>
              </a:solidFill>
              <a:effectLst/>
              <a:latin typeface="Arial" pitchFamily="34" charset="0"/>
            </a:endParaRPr>
          </a:p>
        </p:txBody>
      </p:sp>
      <p:sp>
        <p:nvSpPr>
          <p:cNvPr id="1027" name="Rectangle 3"/>
          <p:cNvSpPr>
            <a:spLocks noChangeArrowheads="1"/>
          </p:cNvSpPr>
          <p:nvPr/>
        </p:nvSpPr>
        <p:spPr bwMode="auto">
          <a:xfrm>
            <a:off x="251520" y="5085184"/>
            <a:ext cx="8712968"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Make sure you draw attention to the particular skills you used in this scenario and why you felt it was appropriate to use them. For example, you may want to describe how you used the team to achieve a particular goal and how you used your communication skills to keep everyone updated on progress etc.</a:t>
            </a:r>
            <a:endParaRPr kumimoji="0" lang="en-GB" sz="1600" b="0" i="0" u="none" strike="noStrike" cap="none" normalizeH="0" baseline="0" dirty="0" smtClean="0">
              <a:ln>
                <a:noFill/>
              </a:ln>
              <a:solidFill>
                <a:schemeClr val="tx1"/>
              </a:solidFill>
              <a:effectLst/>
              <a:latin typeface="Arial" pitchFamily="34" charset="0"/>
            </a:endParaRPr>
          </a:p>
        </p:txBody>
      </p:sp>
      <p:sp>
        <p:nvSpPr>
          <p:cNvPr id="9" name="Rectangle 8"/>
          <p:cNvSpPr/>
          <p:nvPr/>
        </p:nvSpPr>
        <p:spPr>
          <a:xfrm>
            <a:off x="179512" y="188640"/>
            <a:ext cx="8784976" cy="648072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11" name="Group 10"/>
          <p:cNvGrpSpPr/>
          <p:nvPr/>
        </p:nvGrpSpPr>
        <p:grpSpPr>
          <a:xfrm>
            <a:off x="467544" y="260648"/>
            <a:ext cx="1124472" cy="809323"/>
            <a:chOff x="7796170" y="1218316"/>
            <a:chExt cx="764432" cy="809323"/>
          </a:xfrm>
        </p:grpSpPr>
        <p:sp>
          <p:nvSpPr>
            <p:cNvPr id="12" name="5-Point Star 11"/>
            <p:cNvSpPr/>
            <p:nvPr/>
          </p:nvSpPr>
          <p:spPr>
            <a:xfrm rot="791885">
              <a:off x="7796170" y="1218316"/>
              <a:ext cx="520894" cy="54921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5-Point Star 12"/>
            <p:cNvSpPr/>
            <p:nvPr/>
          </p:nvSpPr>
          <p:spPr>
            <a:xfrm rot="791885">
              <a:off x="8200704" y="1738068"/>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14" name="Group 13"/>
          <p:cNvGrpSpPr/>
          <p:nvPr/>
        </p:nvGrpSpPr>
        <p:grpSpPr>
          <a:xfrm>
            <a:off x="8100392" y="5661248"/>
            <a:ext cx="764432" cy="809323"/>
            <a:chOff x="7796170" y="1218316"/>
            <a:chExt cx="764432" cy="809323"/>
          </a:xfrm>
        </p:grpSpPr>
        <p:sp>
          <p:nvSpPr>
            <p:cNvPr id="15" name="5-Point Star 14"/>
            <p:cNvSpPr/>
            <p:nvPr/>
          </p:nvSpPr>
          <p:spPr>
            <a:xfrm rot="791885">
              <a:off x="7796170" y="1218316"/>
              <a:ext cx="520894" cy="54921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5-Point Star 15"/>
            <p:cNvSpPr/>
            <p:nvPr/>
          </p:nvSpPr>
          <p:spPr>
            <a:xfrm rot="791885">
              <a:off x="8200704" y="1738068"/>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33456101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12" descr="http://lbg.intranet.group/common_int/images/LBG_intranet1.jpg">
            <a:hlinkClick r:id="rId2"/>
          </p:cNvPr>
          <p:cNvPicPr>
            <a:picLocks noChangeAspect="1" noChangeArrowheads="1"/>
          </p:cNvPicPr>
          <p:nvPr/>
        </p:nvPicPr>
        <p:blipFill>
          <a:blip r:embed="rId3" cstate="print"/>
          <a:srcRect/>
          <a:stretch>
            <a:fillRect/>
          </a:stretch>
        </p:blipFill>
        <p:spPr bwMode="auto">
          <a:xfrm>
            <a:off x="7668344" y="332656"/>
            <a:ext cx="1325527" cy="648072"/>
          </a:xfrm>
          <a:prstGeom prst="rect">
            <a:avLst/>
          </a:prstGeom>
          <a:noFill/>
        </p:spPr>
      </p:pic>
      <p:sp>
        <p:nvSpPr>
          <p:cNvPr id="2" name="Title 1"/>
          <p:cNvSpPr>
            <a:spLocks noGrp="1"/>
          </p:cNvSpPr>
          <p:nvPr>
            <p:ph type="title"/>
          </p:nvPr>
        </p:nvSpPr>
        <p:spPr/>
        <p:txBody>
          <a:bodyPr>
            <a:normAutofit fontScale="90000"/>
          </a:bodyPr>
          <a:lstStyle/>
          <a:p>
            <a:r>
              <a:rPr lang="en-GB" b="1" dirty="0" smtClean="0"/>
              <a:t>Step 4 – Result</a:t>
            </a:r>
            <a:r>
              <a:rPr lang="en-GB" dirty="0" smtClean="0"/>
              <a:t/>
            </a:r>
            <a:br>
              <a:rPr lang="en-GB" dirty="0" smtClean="0"/>
            </a:br>
            <a:endParaRPr lang="en-GB" dirty="0"/>
          </a:p>
        </p:txBody>
      </p:sp>
      <p:sp>
        <p:nvSpPr>
          <p:cNvPr id="3" name="Content Placeholder 2"/>
          <p:cNvSpPr>
            <a:spLocks noGrp="1"/>
          </p:cNvSpPr>
          <p:nvPr>
            <p:ph idx="1"/>
          </p:nvPr>
        </p:nvSpPr>
        <p:spPr>
          <a:xfrm>
            <a:off x="251520" y="2348880"/>
            <a:ext cx="8640960" cy="1900807"/>
          </a:xfrm>
        </p:spPr>
        <p:txBody>
          <a:bodyPr/>
          <a:lstStyle/>
          <a:p>
            <a:pPr>
              <a:buNone/>
            </a:pPr>
            <a:r>
              <a:rPr lang="en-GB" dirty="0" smtClean="0"/>
              <a:t>    </a:t>
            </a:r>
            <a:r>
              <a:rPr lang="en-GB" sz="2400" dirty="0" smtClean="0"/>
              <a:t>Explain what happened eventually – how it all ended. Also, use the opportunity to describe what you accomplished and what you learnt in that situation. This helps you make the answer personal and enables you to highlight further skills.</a:t>
            </a:r>
          </a:p>
          <a:p>
            <a:pPr>
              <a:buNone/>
            </a:pPr>
            <a:endParaRPr lang="en-GB" dirty="0"/>
          </a:p>
        </p:txBody>
      </p:sp>
      <p:sp>
        <p:nvSpPr>
          <p:cNvPr id="4" name="Rectangle 3"/>
          <p:cNvSpPr/>
          <p:nvPr/>
        </p:nvSpPr>
        <p:spPr>
          <a:xfrm>
            <a:off x="179512" y="188640"/>
            <a:ext cx="8784976" cy="648072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6" name="Group 5"/>
          <p:cNvGrpSpPr/>
          <p:nvPr/>
        </p:nvGrpSpPr>
        <p:grpSpPr>
          <a:xfrm>
            <a:off x="7380312" y="5013176"/>
            <a:ext cx="1368152" cy="1313379"/>
            <a:chOff x="7796170" y="1218316"/>
            <a:chExt cx="764432" cy="809323"/>
          </a:xfrm>
        </p:grpSpPr>
        <p:sp>
          <p:nvSpPr>
            <p:cNvPr id="7" name="5-Point Star 6"/>
            <p:cNvSpPr/>
            <p:nvPr/>
          </p:nvSpPr>
          <p:spPr>
            <a:xfrm rot="791885">
              <a:off x="7796170" y="1218316"/>
              <a:ext cx="520894" cy="54921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5-Point Star 7"/>
            <p:cNvSpPr/>
            <p:nvPr/>
          </p:nvSpPr>
          <p:spPr>
            <a:xfrm rot="791885">
              <a:off x="8200704" y="1738068"/>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9" name="Group 8"/>
          <p:cNvGrpSpPr/>
          <p:nvPr/>
        </p:nvGrpSpPr>
        <p:grpSpPr>
          <a:xfrm>
            <a:off x="827584" y="764704"/>
            <a:ext cx="1656184" cy="1440160"/>
            <a:chOff x="7796170" y="1218316"/>
            <a:chExt cx="764432" cy="809323"/>
          </a:xfrm>
        </p:grpSpPr>
        <p:sp>
          <p:nvSpPr>
            <p:cNvPr id="10" name="5-Point Star 9"/>
            <p:cNvSpPr/>
            <p:nvPr/>
          </p:nvSpPr>
          <p:spPr>
            <a:xfrm rot="791885">
              <a:off x="7796170" y="1218316"/>
              <a:ext cx="520894" cy="54921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1" name="5-Point Star 10"/>
            <p:cNvSpPr/>
            <p:nvPr/>
          </p:nvSpPr>
          <p:spPr>
            <a:xfrm rot="791885">
              <a:off x="8200704" y="1738068"/>
              <a:ext cx="359898" cy="289571"/>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12" name="5-Point Star 11"/>
          <p:cNvSpPr/>
          <p:nvPr/>
        </p:nvSpPr>
        <p:spPr>
          <a:xfrm rot="791885">
            <a:off x="1673580" y="4710139"/>
            <a:ext cx="1262895" cy="114788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5-Point Star 12"/>
          <p:cNvSpPr/>
          <p:nvPr/>
        </p:nvSpPr>
        <p:spPr>
          <a:xfrm rot="791885">
            <a:off x="6859827" y="1125036"/>
            <a:ext cx="698998" cy="56772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5-Point Star 13"/>
          <p:cNvSpPr/>
          <p:nvPr/>
        </p:nvSpPr>
        <p:spPr>
          <a:xfrm rot="791885">
            <a:off x="5995730" y="5445515"/>
            <a:ext cx="698998" cy="567720"/>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 name="5-Point Star 14"/>
          <p:cNvSpPr/>
          <p:nvPr/>
        </p:nvSpPr>
        <p:spPr>
          <a:xfrm rot="791885">
            <a:off x="5166568" y="1350465"/>
            <a:ext cx="1205195" cy="932287"/>
          </a:xfrm>
          <a:prstGeom prst="star5">
            <a:avLst/>
          </a:prstGeom>
          <a:solidFill>
            <a:schemeClr val="accent3">
              <a:lumMod val="60000"/>
              <a:lumOff val="4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40234948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http://lbg.intranet.group/common_int/images/LBG_intranet1.jpg">
            <a:hlinkClick r:id="rId3"/>
          </p:cNvPr>
          <p:cNvPicPr>
            <a:picLocks noChangeAspect="1" noChangeArrowheads="1"/>
          </p:cNvPicPr>
          <p:nvPr/>
        </p:nvPicPr>
        <p:blipFill>
          <a:blip r:embed="rId4" cstate="print"/>
          <a:srcRect/>
          <a:stretch>
            <a:fillRect/>
          </a:stretch>
        </p:blipFill>
        <p:spPr bwMode="auto">
          <a:xfrm>
            <a:off x="7668344" y="332656"/>
            <a:ext cx="1325527" cy="648072"/>
          </a:xfrm>
          <a:prstGeom prst="rect">
            <a:avLst/>
          </a:prstGeom>
          <a:noFill/>
        </p:spPr>
      </p:pic>
      <p:sp>
        <p:nvSpPr>
          <p:cNvPr id="2" name="TextBox 1"/>
          <p:cNvSpPr txBox="1"/>
          <p:nvPr/>
        </p:nvSpPr>
        <p:spPr>
          <a:xfrm>
            <a:off x="827584" y="332656"/>
            <a:ext cx="7344816" cy="523220"/>
          </a:xfrm>
          <a:prstGeom prst="rect">
            <a:avLst/>
          </a:prstGeom>
          <a:noFill/>
        </p:spPr>
        <p:txBody>
          <a:bodyPr wrap="square" rtlCol="0">
            <a:spAutoFit/>
          </a:bodyPr>
          <a:lstStyle/>
          <a:p>
            <a:pPr algn="ctr"/>
            <a:r>
              <a:rPr lang="en-GB" sz="2800" b="1" dirty="0" smtClean="0"/>
              <a:t>Example answers to help you:</a:t>
            </a:r>
            <a:endParaRPr lang="en-GB" sz="2800" b="1" dirty="0"/>
          </a:p>
        </p:txBody>
      </p:sp>
      <p:sp>
        <p:nvSpPr>
          <p:cNvPr id="3" name="Rectangle 2"/>
          <p:cNvSpPr/>
          <p:nvPr/>
        </p:nvSpPr>
        <p:spPr>
          <a:xfrm>
            <a:off x="179512" y="188640"/>
            <a:ext cx="8784976" cy="648072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aphicFrame>
        <p:nvGraphicFramePr>
          <p:cNvPr id="4" name="Table 3"/>
          <p:cNvGraphicFramePr>
            <a:graphicFrameLocks noGrp="1"/>
          </p:cNvGraphicFramePr>
          <p:nvPr/>
        </p:nvGraphicFramePr>
        <p:xfrm>
          <a:off x="323528" y="980729"/>
          <a:ext cx="8568952" cy="5616622"/>
        </p:xfrm>
        <a:graphic>
          <a:graphicData uri="http://schemas.openxmlformats.org/drawingml/2006/table">
            <a:tbl>
              <a:tblPr/>
              <a:tblGrid>
                <a:gridCol w="2142238"/>
                <a:gridCol w="2142238"/>
                <a:gridCol w="2142238"/>
                <a:gridCol w="2142238"/>
              </a:tblGrid>
              <a:tr h="205183">
                <a:tc>
                  <a:txBody>
                    <a:bodyPr/>
                    <a:lstStyle/>
                    <a:p>
                      <a:pPr>
                        <a:spcBef>
                          <a:spcPts val="1200"/>
                        </a:spcBef>
                        <a:spcAft>
                          <a:spcPts val="0"/>
                        </a:spcAft>
                      </a:pPr>
                      <a:r>
                        <a:rPr lang="en-GB" sz="900" dirty="0">
                          <a:latin typeface="Calibri"/>
                          <a:ea typeface="Calibri"/>
                          <a:cs typeface="Times New Roman"/>
                        </a:rPr>
                        <a:t>Situation</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spcBef>
                          <a:spcPts val="1200"/>
                        </a:spcBef>
                        <a:spcAft>
                          <a:spcPts val="0"/>
                        </a:spcAft>
                      </a:pPr>
                      <a:r>
                        <a:rPr lang="en-GB" sz="900" dirty="0">
                          <a:latin typeface="Calibri"/>
                          <a:ea typeface="Calibri"/>
                          <a:cs typeface="Times New Roman"/>
                        </a:rPr>
                        <a:t>Task</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spcBef>
                          <a:spcPts val="1200"/>
                        </a:spcBef>
                        <a:spcAft>
                          <a:spcPts val="0"/>
                        </a:spcAft>
                      </a:pPr>
                      <a:r>
                        <a:rPr lang="en-GB" sz="900" dirty="0">
                          <a:latin typeface="Calibri"/>
                          <a:ea typeface="Calibri"/>
                          <a:cs typeface="Times New Roman"/>
                        </a:rPr>
                        <a:t>Action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spcBef>
                          <a:spcPts val="1200"/>
                        </a:spcBef>
                        <a:spcAft>
                          <a:spcPts val="0"/>
                        </a:spcAft>
                      </a:pPr>
                      <a:r>
                        <a:rPr lang="en-GB" sz="900" dirty="0">
                          <a:latin typeface="Calibri"/>
                          <a:ea typeface="Calibri"/>
                          <a:cs typeface="Times New Roman"/>
                        </a:rPr>
                        <a:t>Result</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r>
              <a:tr h="1082288">
                <a:tc>
                  <a:txBody>
                    <a:bodyPr/>
                    <a:lstStyle/>
                    <a:p>
                      <a:pPr>
                        <a:spcBef>
                          <a:spcPts val="1200"/>
                        </a:spcBef>
                        <a:spcAft>
                          <a:spcPts val="0"/>
                        </a:spcAft>
                      </a:pPr>
                      <a:r>
                        <a:rPr lang="en-GB" sz="900" b="1" dirty="0">
                          <a:latin typeface="Calibri"/>
                          <a:ea typeface="Calibri"/>
                          <a:cs typeface="Times New Roman"/>
                        </a:rPr>
                        <a:t>I entered a local marathon to raise money for my favourite charity. </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b="1" dirty="0">
                          <a:latin typeface="Calibri"/>
                          <a:ea typeface="Calibri"/>
                          <a:cs typeface="Times New Roman"/>
                        </a:rPr>
                        <a:t>Having never run a race before and not being very fit, I had to get myself fit enough to complete the marathon.</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b="1" dirty="0">
                          <a:latin typeface="Calibri"/>
                          <a:ea typeface="Calibri"/>
                          <a:cs typeface="Times New Roman"/>
                        </a:rPr>
                        <a:t>I researched the best training methods online to ensure I exercised safely without causing myself injury. Using my planning skills, I worked out a training time table to slowly increase the distances I would run over several months. </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b="1" dirty="0">
                          <a:latin typeface="Calibri"/>
                          <a:ea typeface="Calibri"/>
                          <a:cs typeface="Times New Roman"/>
                        </a:rPr>
                        <a:t>By the time the race day arrived, I was fit and fully prepared to run the distance. I completed the marathon and was pleased with the time I achieved.</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4059">
                <a:tc>
                  <a:txBody>
                    <a:bodyPr/>
                    <a:lstStyle/>
                    <a:p>
                      <a:pPr>
                        <a:spcBef>
                          <a:spcPts val="1200"/>
                        </a:spcBef>
                        <a:spcAft>
                          <a:spcPts val="0"/>
                        </a:spcAft>
                      </a:pPr>
                      <a:r>
                        <a:rPr lang="en-GB" sz="900" dirty="0">
                          <a:latin typeface="Calibri"/>
                          <a:ea typeface="Calibri"/>
                          <a:cs typeface="Times New Roman"/>
                        </a:rPr>
                        <a:t>I was on a boat out to sea when the engine suddenly cut out. There was no radio on board, my phone had no signal and sharks were circling the boat so I couldn’t swim to shore.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dirty="0">
                          <a:latin typeface="Calibri"/>
                          <a:ea typeface="Calibri"/>
                          <a:cs typeface="Times New Roman"/>
                        </a:rPr>
                        <a:t>I had to find a way to get back to shore, before the boat drifted further out to sea.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dirty="0">
                          <a:latin typeface="Calibri"/>
                          <a:ea typeface="Calibri"/>
                          <a:cs typeface="Times New Roman"/>
                        </a:rPr>
                        <a:t>I used my initiative by searching the boat, I found an emergency pack and in this were medical supplies and a flare. Being conscientious, I read through the instructions first and then set off the flare into the sky.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dirty="0">
                          <a:latin typeface="Calibri"/>
                          <a:ea typeface="Calibri"/>
                          <a:cs typeface="Times New Roman"/>
                        </a:rPr>
                        <a:t>A person onshore saw the flare and contacted the Coastguard who found me and towed the boat to shore.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5830">
                <a:tc>
                  <a:txBody>
                    <a:bodyPr/>
                    <a:lstStyle/>
                    <a:p>
                      <a:pPr>
                        <a:spcBef>
                          <a:spcPts val="1200"/>
                        </a:spcBef>
                        <a:spcAft>
                          <a:spcPts val="0"/>
                        </a:spcAft>
                      </a:pPr>
                      <a:r>
                        <a:rPr lang="en-GB" sz="900" b="1" dirty="0">
                          <a:latin typeface="Calibri"/>
                          <a:ea typeface="Calibri"/>
                          <a:cs typeface="Times New Roman"/>
                        </a:rPr>
                        <a:t>I was going on holiday and had just reached the airport 2 hours away, when I realised I had left my passport at home, going back to get it would take 4 hours and I would miss the flight.</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b="1" dirty="0">
                          <a:latin typeface="Calibri"/>
                          <a:ea typeface="Calibri"/>
                          <a:cs typeface="Times New Roman"/>
                        </a:rPr>
                        <a:t>I had to think of a way of getting my passport brought to the airport before my flight closed in 3 hours time. </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b="1" dirty="0">
                          <a:latin typeface="Calibri"/>
                          <a:ea typeface="Calibri"/>
                          <a:cs typeface="Times New Roman"/>
                        </a:rPr>
                        <a:t>I phoned my housemate and explained the situation; I asked him to get my passport and bring it to me at the airport. By delegating this task, I reduced the time it would take to get the passport by half.</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b="1" dirty="0">
                          <a:latin typeface="Calibri"/>
                          <a:ea typeface="Calibri"/>
                          <a:cs typeface="Times New Roman"/>
                        </a:rPr>
                        <a:t>My housemate managed to get my passport to me within 2 hours. I was able to check in before the flight closed and had a great holiday. </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5830">
                <a:tc>
                  <a:txBody>
                    <a:bodyPr/>
                    <a:lstStyle/>
                    <a:p>
                      <a:pPr>
                        <a:spcBef>
                          <a:spcPts val="1200"/>
                        </a:spcBef>
                        <a:spcAft>
                          <a:spcPts val="0"/>
                        </a:spcAft>
                      </a:pPr>
                      <a:r>
                        <a:rPr lang="en-GB" sz="900" dirty="0">
                          <a:latin typeface="Calibri"/>
                          <a:ea typeface="Calibri"/>
                          <a:cs typeface="Times New Roman"/>
                        </a:rPr>
                        <a:t>It was the final minute of my team’s football match, the score was 1-1 and we needed to score to win the league.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dirty="0">
                          <a:latin typeface="Calibri"/>
                          <a:ea typeface="Calibri"/>
                          <a:cs typeface="Times New Roman"/>
                        </a:rPr>
                        <a:t>I was at the halfway line with the ball at my feet. In that moment there was no one to pass to and I had to put the ball in the back of the net to win the match.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dirty="0">
                          <a:latin typeface="Calibri"/>
                          <a:ea typeface="Calibri"/>
                          <a:cs typeface="Times New Roman"/>
                        </a:rPr>
                        <a:t>I quickly assessed the situation and noticed the goal keeper was at the edge of his box, leaving the goal open. Making a quick decision, I took aim and kicked the ball as hard as I could.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dirty="0">
                          <a:latin typeface="Calibri"/>
                          <a:ea typeface="Calibri"/>
                          <a:cs typeface="Times New Roman"/>
                        </a:rPr>
                        <a:t>The ball flew in the air, over the head of the goalkeeper and hit the underside of the bar before crossing the line – GOAL!!! We won the league.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65830">
                <a:tc>
                  <a:txBody>
                    <a:bodyPr/>
                    <a:lstStyle/>
                    <a:p>
                      <a:pPr>
                        <a:spcBef>
                          <a:spcPts val="1200"/>
                        </a:spcBef>
                        <a:spcAft>
                          <a:spcPts val="0"/>
                        </a:spcAft>
                      </a:pPr>
                      <a:r>
                        <a:rPr lang="en-GB" sz="900" b="1" dirty="0">
                          <a:latin typeface="Calibri"/>
                          <a:ea typeface="Calibri"/>
                          <a:cs typeface="Times New Roman"/>
                        </a:rPr>
                        <a:t>I was camping in the forest with my two friends. I had gone to the car to get a torch and when I returned a grizzly bear was attacking the tent with my friends trapped inside. </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b="1" dirty="0">
                          <a:latin typeface="Calibri"/>
                          <a:ea typeface="Calibri"/>
                          <a:cs typeface="Times New Roman"/>
                        </a:rPr>
                        <a:t>I had to think of a way of distracting the bear to allow my friends to escape from the tent and run to safety. </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b="1" dirty="0">
                          <a:latin typeface="Calibri"/>
                          <a:ea typeface="Calibri"/>
                          <a:cs typeface="Times New Roman"/>
                        </a:rPr>
                        <a:t>Thinking quickly, I used my resourcefulness and grabbed the lids off two nearby metal bins. I started crashing them together as loudly as possible. This got the grizzly’s attention! </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b="1" dirty="0">
                          <a:latin typeface="Calibri"/>
                          <a:ea typeface="Calibri"/>
                          <a:cs typeface="Times New Roman"/>
                        </a:rPr>
                        <a:t>With the bear following, I ran to the car and jumped in, I was safe. This gave my friends time to crawl out of the collapsed tent and run to the ranger station, locking the door behind them. </a:t>
                      </a:r>
                      <a:endParaRPr lang="en-GB" sz="900" dirty="0">
                        <a:latin typeface="Calibri"/>
                        <a:ea typeface="Calibri"/>
                        <a:cs typeface="Times New Roman"/>
                      </a:endParaRP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7602">
                <a:tc>
                  <a:txBody>
                    <a:bodyPr/>
                    <a:lstStyle/>
                    <a:p>
                      <a:pPr>
                        <a:spcBef>
                          <a:spcPts val="1200"/>
                        </a:spcBef>
                        <a:spcAft>
                          <a:spcPts val="0"/>
                        </a:spcAft>
                      </a:pPr>
                      <a:r>
                        <a:rPr lang="en-GB" sz="900" dirty="0">
                          <a:latin typeface="Calibri"/>
                          <a:ea typeface="Calibri"/>
                          <a:cs typeface="Times New Roman"/>
                        </a:rPr>
                        <a:t>I was going the concert of my favourite band and as my little sister was too young to go, I promised her I would get the lead singer’s autograph for her.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dirty="0">
                          <a:latin typeface="Calibri"/>
                          <a:ea typeface="Calibri"/>
                          <a:cs typeface="Times New Roman"/>
                        </a:rPr>
                        <a:t>I had to find a way to sneak past security to get backstage and get the autograph.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dirty="0">
                          <a:latin typeface="Calibri"/>
                          <a:ea typeface="Calibri"/>
                          <a:cs typeface="Times New Roman"/>
                        </a:rPr>
                        <a:t>By using teamwork, my friend and I walked up to the stage door where she pretended to faint.  The security guards ran to help leaving the backstage door wide open, I sneaked in.</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1200"/>
                        </a:spcBef>
                        <a:spcAft>
                          <a:spcPts val="0"/>
                        </a:spcAft>
                      </a:pPr>
                      <a:r>
                        <a:rPr lang="en-GB" sz="900" dirty="0">
                          <a:latin typeface="Calibri"/>
                          <a:ea typeface="Calibri"/>
                          <a:cs typeface="Times New Roman"/>
                        </a:rPr>
                        <a:t>I was able to stand in the shadows at the side of the stage until the set was over; as the band walked off stage I stopped the lead singer and got the autograph! </a:t>
                      </a:r>
                    </a:p>
                  </a:txBody>
                  <a:tcPr marL="35240" marR="3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857148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743" y="498725"/>
            <a:ext cx="8229600" cy="1143000"/>
          </a:xfrm>
          <a:solidFill>
            <a:schemeClr val="accent1">
              <a:lumMod val="20000"/>
              <a:lumOff val="80000"/>
            </a:schemeClr>
          </a:solidFill>
        </p:spPr>
        <p:txBody>
          <a:bodyPr/>
          <a:lstStyle/>
          <a:p>
            <a:pPr algn="l"/>
            <a:r>
              <a:rPr lang="en-US" dirty="0" smtClean="0"/>
              <a:t>Outcomes</a:t>
            </a:r>
            <a:endParaRPr lang="en-US" dirty="0"/>
          </a:p>
        </p:txBody>
      </p:sp>
      <p:sp>
        <p:nvSpPr>
          <p:cNvPr id="3" name="TextBox 2"/>
          <p:cNvSpPr txBox="1"/>
          <p:nvPr/>
        </p:nvSpPr>
        <p:spPr>
          <a:xfrm>
            <a:off x="467544" y="2276872"/>
            <a:ext cx="8064896" cy="3385542"/>
          </a:xfrm>
          <a:prstGeom prst="rect">
            <a:avLst/>
          </a:prstGeom>
          <a:solidFill>
            <a:schemeClr val="accent1">
              <a:lumMod val="20000"/>
              <a:lumOff val="80000"/>
            </a:schemeClr>
          </a:solidFill>
        </p:spPr>
        <p:txBody>
          <a:bodyPr wrap="square" rtlCol="0">
            <a:spAutoFit/>
          </a:bodyPr>
          <a:lstStyle/>
          <a:p>
            <a:pPr marL="285750" indent="-285750">
              <a:buFont typeface="Arial" panose="020B0604020202020204" pitchFamily="34" charset="0"/>
              <a:buChar char="•"/>
            </a:pPr>
            <a:r>
              <a:rPr lang="en-GB" sz="2800" dirty="0" smtClean="0"/>
              <a:t>Know the five top personal skills employers seek and five additional skill essential for success at work</a:t>
            </a:r>
          </a:p>
          <a:p>
            <a:pPr marL="285750" indent="-285750">
              <a:buFont typeface="Arial" panose="020B0604020202020204" pitchFamily="34" charset="0"/>
              <a:buChar char="•"/>
            </a:pPr>
            <a:endParaRPr lang="en-GB" sz="2800" dirty="0" smtClean="0"/>
          </a:p>
          <a:p>
            <a:pPr marL="285750" indent="-285750">
              <a:buFont typeface="Arial" panose="020B0604020202020204" pitchFamily="34" charset="0"/>
              <a:buChar char="•"/>
            </a:pPr>
            <a:r>
              <a:rPr lang="en-GB" sz="2800" dirty="0" smtClean="0"/>
              <a:t>Be able to describe each skill and why it is important</a:t>
            </a:r>
          </a:p>
          <a:p>
            <a:endParaRPr lang="en-GB" sz="2800" dirty="0" smtClean="0"/>
          </a:p>
          <a:p>
            <a:pPr marL="285750" indent="-285750">
              <a:buFont typeface="Arial" panose="020B0604020202020204" pitchFamily="34" charset="0"/>
              <a:buChar char="•"/>
            </a:pPr>
            <a:r>
              <a:rPr lang="en-GB" sz="2800" dirty="0" smtClean="0"/>
              <a:t>Be able to use the STAR technique to describe example of when you have demonstrated each skill</a:t>
            </a:r>
          </a:p>
          <a:p>
            <a:endParaRPr lang="en-GB" dirty="0"/>
          </a:p>
        </p:txBody>
      </p:sp>
    </p:spTree>
    <p:extLst>
      <p:ext uri="{BB962C8B-B14F-4D97-AF65-F5344CB8AC3E}">
        <p14:creationId xmlns:p14="http://schemas.microsoft.com/office/powerpoint/2010/main" val="3692539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Hand out the sheet with the skills circle first (before the table)</a:t>
            </a:r>
          </a:p>
          <a:p>
            <a:r>
              <a:rPr lang="en-GB" dirty="0" smtClean="0"/>
              <a:t>Then hand out the booklet with the skills boxes for the students to:</a:t>
            </a:r>
          </a:p>
          <a:p>
            <a:pPr marL="971550" lvl="1" indent="-514350">
              <a:buFont typeface="+mj-lt"/>
              <a:buAutoNum type="arabicPeriod"/>
            </a:pPr>
            <a:r>
              <a:rPr lang="en-GB" dirty="0" smtClean="0"/>
              <a:t> write in the names of the skills next to the correct statements.</a:t>
            </a:r>
          </a:p>
          <a:p>
            <a:pPr marL="971550" lvl="1" indent="-514350">
              <a:buFont typeface="+mj-lt"/>
              <a:buAutoNum type="arabicPeriod"/>
            </a:pPr>
            <a:r>
              <a:rPr lang="en-GB" dirty="0" smtClean="0"/>
              <a:t>Write a STAR answer for each skill.</a:t>
            </a:r>
            <a:endParaRPr lang="en-GB" dirty="0"/>
          </a:p>
        </p:txBody>
      </p:sp>
    </p:spTree>
    <p:extLst>
      <p:ext uri="{BB962C8B-B14F-4D97-AF65-F5344CB8AC3E}">
        <p14:creationId xmlns:p14="http://schemas.microsoft.com/office/powerpoint/2010/main" val="3778324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GB" sz="2800" b="1" dirty="0" smtClean="0"/>
              <a:t>Over the next few careers lessons we will be looking at:</a:t>
            </a:r>
            <a:endParaRPr lang="en-GB" sz="2800" b="1" dirty="0"/>
          </a:p>
        </p:txBody>
      </p:sp>
      <p:sp>
        <p:nvSpPr>
          <p:cNvPr id="3" name="Content Placeholder 2"/>
          <p:cNvSpPr>
            <a:spLocks noGrp="1"/>
          </p:cNvSpPr>
          <p:nvPr>
            <p:ph idx="1"/>
          </p:nvPr>
        </p:nvSpPr>
        <p:spPr>
          <a:xfrm>
            <a:off x="457200" y="1477137"/>
            <a:ext cx="8229600" cy="5048207"/>
          </a:xfrm>
          <a:solidFill>
            <a:schemeClr val="tx2">
              <a:lumMod val="20000"/>
              <a:lumOff val="80000"/>
            </a:schemeClr>
          </a:solidFill>
          <a:ln>
            <a:solidFill>
              <a:schemeClr val="tx1"/>
            </a:solidFill>
          </a:ln>
        </p:spPr>
        <p:txBody>
          <a:bodyPr>
            <a:normAutofit/>
          </a:bodyPr>
          <a:lstStyle/>
          <a:p>
            <a:pPr marL="514350" indent="-514350">
              <a:buAutoNum type="arabicPeriod"/>
            </a:pPr>
            <a:r>
              <a:rPr lang="en-GB" sz="2400" dirty="0" smtClean="0"/>
              <a:t>The skills that employers look for.</a:t>
            </a:r>
          </a:p>
          <a:p>
            <a:pPr marL="514350" indent="-514350">
              <a:buAutoNum type="arabicPeriod"/>
            </a:pPr>
            <a:r>
              <a:rPr lang="en-GB" sz="2400" dirty="0" smtClean="0"/>
              <a:t>What type of personality you have and how this might influence that courses and jobs that you apply for.</a:t>
            </a:r>
          </a:p>
          <a:p>
            <a:pPr marL="514350" indent="-514350">
              <a:buAutoNum type="arabicPeriod"/>
            </a:pPr>
            <a:r>
              <a:rPr lang="en-GB" sz="2400" dirty="0" smtClean="0"/>
              <a:t>Your interests</a:t>
            </a:r>
          </a:p>
          <a:p>
            <a:pPr marL="914400" lvl="1" indent="-514350"/>
            <a:r>
              <a:rPr lang="en-GB" sz="2400" dirty="0" smtClean="0"/>
              <a:t>How you interests might influence the job or courses that you apply for.</a:t>
            </a:r>
          </a:p>
          <a:p>
            <a:pPr marL="914400" lvl="1" indent="-514350"/>
            <a:r>
              <a:rPr lang="en-GB" sz="2400" dirty="0" smtClean="0"/>
              <a:t>How your extra-curricular interests will make you stand out against other candidates. Do you need to develop more interests (volunteering etc.)</a:t>
            </a:r>
          </a:p>
          <a:p>
            <a:pPr marL="514350" indent="-514350">
              <a:buFont typeface="+mj-lt"/>
              <a:buAutoNum type="arabicPeriod"/>
            </a:pPr>
            <a:r>
              <a:rPr lang="en-GB" sz="2400" dirty="0" smtClean="0"/>
              <a:t>Use your interests, skills and personality information to research possible careers. Or, if you if already think that you know what to do, to start to plan how to get there!</a:t>
            </a:r>
          </a:p>
          <a:p>
            <a:pPr marL="514350" indent="-514350">
              <a:buFont typeface="+mj-lt"/>
              <a:buAutoNum type="arabicPeriod"/>
            </a:pPr>
            <a:endParaRPr lang="en-GB" sz="2400" dirty="0" smtClean="0"/>
          </a:p>
        </p:txBody>
      </p:sp>
    </p:spTree>
    <p:extLst>
      <p:ext uri="{BB962C8B-B14F-4D97-AF65-F5344CB8AC3E}">
        <p14:creationId xmlns:p14="http://schemas.microsoft.com/office/powerpoint/2010/main" val="29641502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6991" y="161904"/>
            <a:ext cx="8229600" cy="815126"/>
          </a:xfrm>
          <a:ln>
            <a:solidFill>
              <a:schemeClr val="tx1"/>
            </a:solidFill>
          </a:ln>
        </p:spPr>
        <p:txBody>
          <a:bodyPr>
            <a:normAutofit/>
          </a:bodyPr>
          <a:lstStyle/>
          <a:p>
            <a:r>
              <a:rPr lang="en-GB" sz="1800" dirty="0" smtClean="0"/>
              <a:t>The three areas that will help you to decide on possible courses and careers.</a:t>
            </a:r>
            <a:endParaRPr lang="en-GB" sz="1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41536952"/>
              </p:ext>
            </p:extLst>
          </p:nvPr>
        </p:nvGraphicFramePr>
        <p:xfrm>
          <a:off x="231731" y="1427033"/>
          <a:ext cx="8599118" cy="47129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a:stCxn id="7" idx="2"/>
          </p:cNvCxnSpPr>
          <p:nvPr/>
        </p:nvCxnSpPr>
        <p:spPr>
          <a:xfrm>
            <a:off x="1625251" y="2510227"/>
            <a:ext cx="2846541" cy="1335263"/>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
        <p:nvSpPr>
          <p:cNvPr id="7" name="TextBox 6"/>
          <p:cNvSpPr txBox="1"/>
          <p:nvPr/>
        </p:nvSpPr>
        <p:spPr>
          <a:xfrm>
            <a:off x="356990" y="1586897"/>
            <a:ext cx="2536521" cy="923330"/>
          </a:xfrm>
          <a:prstGeom prst="rect">
            <a:avLst/>
          </a:prstGeom>
          <a:noFill/>
          <a:ln>
            <a:solidFill>
              <a:schemeClr val="tx2"/>
            </a:solidFill>
          </a:ln>
        </p:spPr>
        <p:txBody>
          <a:bodyPr wrap="square" rtlCol="0">
            <a:spAutoFit/>
          </a:bodyPr>
          <a:lstStyle/>
          <a:p>
            <a:r>
              <a:rPr lang="en-GB" dirty="0" smtClean="0"/>
              <a:t>Your possible career.</a:t>
            </a:r>
          </a:p>
          <a:p>
            <a:r>
              <a:rPr lang="en-GB" dirty="0" smtClean="0"/>
              <a:t>Decide on some aims for the future</a:t>
            </a:r>
            <a:endParaRPr lang="en-GB" dirty="0"/>
          </a:p>
        </p:txBody>
      </p:sp>
      <p:sp>
        <p:nvSpPr>
          <p:cNvPr id="8" name="TextBox 7"/>
          <p:cNvSpPr txBox="1"/>
          <p:nvPr/>
        </p:nvSpPr>
        <p:spPr>
          <a:xfrm>
            <a:off x="6826684" y="1356065"/>
            <a:ext cx="2116899" cy="2031325"/>
          </a:xfrm>
          <a:prstGeom prst="rect">
            <a:avLst/>
          </a:prstGeom>
          <a:solidFill>
            <a:schemeClr val="accent1">
              <a:lumMod val="20000"/>
              <a:lumOff val="80000"/>
            </a:schemeClr>
          </a:solidFill>
        </p:spPr>
        <p:txBody>
          <a:bodyPr wrap="square" rtlCol="0">
            <a:spAutoFit/>
          </a:bodyPr>
          <a:lstStyle/>
          <a:p>
            <a:r>
              <a:rPr lang="en-GB" sz="1400" dirty="0" smtClean="0"/>
              <a:t>If you want to secure a place on a course or be successful in an apprenticeship/job application, you must be able to demonstrate these three areas on your CV, in your covering letter, and at interview.</a:t>
            </a:r>
          </a:p>
        </p:txBody>
      </p:sp>
      <p:cxnSp>
        <p:nvCxnSpPr>
          <p:cNvPr id="12" name="Straight Arrow Connector 11"/>
          <p:cNvCxnSpPr/>
          <p:nvPr/>
        </p:nvCxnSpPr>
        <p:spPr>
          <a:xfrm flipH="1">
            <a:off x="5185775" y="2371727"/>
            <a:ext cx="1640909" cy="13850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3" name="Straight Arrow Connector 12"/>
          <p:cNvCxnSpPr/>
          <p:nvPr/>
        </p:nvCxnSpPr>
        <p:spPr>
          <a:xfrm flipH="1">
            <a:off x="3306871" y="3387390"/>
            <a:ext cx="3519813" cy="1222188"/>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6" name="Straight Arrow Connector 15"/>
          <p:cNvCxnSpPr/>
          <p:nvPr/>
        </p:nvCxnSpPr>
        <p:spPr>
          <a:xfrm flipH="1">
            <a:off x="6540675" y="3387390"/>
            <a:ext cx="1344458" cy="1028881"/>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2770162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743" y="498725"/>
            <a:ext cx="8229600" cy="1143000"/>
          </a:xfrm>
          <a:solidFill>
            <a:schemeClr val="accent1">
              <a:lumMod val="20000"/>
              <a:lumOff val="80000"/>
            </a:schemeClr>
          </a:solidFill>
        </p:spPr>
        <p:txBody>
          <a:bodyPr/>
          <a:lstStyle/>
          <a:p>
            <a:pPr algn="l"/>
            <a:r>
              <a:rPr lang="en-US" dirty="0" smtClean="0"/>
              <a:t>Outcomes</a:t>
            </a:r>
            <a:endParaRPr lang="en-US" dirty="0"/>
          </a:p>
        </p:txBody>
      </p:sp>
      <p:sp>
        <p:nvSpPr>
          <p:cNvPr id="3" name="TextBox 2"/>
          <p:cNvSpPr txBox="1"/>
          <p:nvPr/>
        </p:nvSpPr>
        <p:spPr>
          <a:xfrm>
            <a:off x="467544" y="2276872"/>
            <a:ext cx="8064896" cy="3385542"/>
          </a:xfrm>
          <a:prstGeom prst="rect">
            <a:avLst/>
          </a:prstGeom>
          <a:solidFill>
            <a:schemeClr val="accent1">
              <a:lumMod val="20000"/>
              <a:lumOff val="80000"/>
            </a:schemeClr>
          </a:solidFill>
        </p:spPr>
        <p:txBody>
          <a:bodyPr wrap="square" rtlCol="0">
            <a:spAutoFit/>
          </a:bodyPr>
          <a:lstStyle/>
          <a:p>
            <a:pPr marL="285750" indent="-285750">
              <a:buFont typeface="Arial" panose="020B0604020202020204" pitchFamily="34" charset="0"/>
              <a:buChar char="•"/>
            </a:pPr>
            <a:r>
              <a:rPr lang="en-GB" sz="2800" dirty="0" smtClean="0"/>
              <a:t>Know the five top personal skills employers seek and five additional skill essential for success at work</a:t>
            </a:r>
          </a:p>
          <a:p>
            <a:pPr marL="285750" indent="-285750">
              <a:buFont typeface="Arial" panose="020B0604020202020204" pitchFamily="34" charset="0"/>
              <a:buChar char="•"/>
            </a:pPr>
            <a:endParaRPr lang="en-GB" sz="2800" dirty="0" smtClean="0"/>
          </a:p>
          <a:p>
            <a:pPr marL="285750" indent="-285750">
              <a:buFont typeface="Arial" panose="020B0604020202020204" pitchFamily="34" charset="0"/>
              <a:buChar char="•"/>
            </a:pPr>
            <a:r>
              <a:rPr lang="en-GB" sz="2800" dirty="0" smtClean="0"/>
              <a:t>Be able to describe each skill and why it is important</a:t>
            </a:r>
          </a:p>
          <a:p>
            <a:endParaRPr lang="en-GB" sz="2800" dirty="0" smtClean="0"/>
          </a:p>
          <a:p>
            <a:pPr marL="285750" indent="-285750">
              <a:buFont typeface="Arial" panose="020B0604020202020204" pitchFamily="34" charset="0"/>
              <a:buChar char="•"/>
            </a:pPr>
            <a:r>
              <a:rPr lang="en-GB" sz="2800" dirty="0" smtClean="0"/>
              <a:t>Be able to use the STAR technique to describe example of when you have demonstrated each skill</a:t>
            </a:r>
          </a:p>
          <a:p>
            <a:endParaRPr lang="en-GB" dirty="0"/>
          </a:p>
        </p:txBody>
      </p:sp>
    </p:spTree>
    <p:extLst>
      <p:ext uri="{BB962C8B-B14F-4D97-AF65-F5344CB8AC3E}">
        <p14:creationId xmlns:p14="http://schemas.microsoft.com/office/powerpoint/2010/main" val="38375124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468" y="288098"/>
            <a:ext cx="8718116" cy="676405"/>
          </a:xfrm>
        </p:spPr>
        <p:txBody>
          <a:bodyPr>
            <a:normAutofit/>
          </a:bodyPr>
          <a:lstStyle/>
          <a:p>
            <a:r>
              <a:rPr lang="en-GB" sz="1800" dirty="0" smtClean="0"/>
              <a:t>In pairs, note down as many of the different skills that you think employers are looking for </a:t>
            </a:r>
            <a:endParaRPr lang="en-GB" sz="1800" dirty="0"/>
          </a:p>
        </p:txBody>
      </p:sp>
      <p:sp>
        <p:nvSpPr>
          <p:cNvPr id="4" name="Oval 3"/>
          <p:cNvSpPr/>
          <p:nvPr/>
        </p:nvSpPr>
        <p:spPr>
          <a:xfrm>
            <a:off x="3156559" y="2054269"/>
            <a:ext cx="2718148" cy="2505206"/>
          </a:xfrm>
          <a:prstGeom prst="ellipse">
            <a:avLst/>
          </a:prstGeom>
          <a:solidFill>
            <a:schemeClr val="tx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3200" dirty="0" smtClean="0"/>
              <a:t>Skills</a:t>
            </a:r>
            <a:endParaRPr lang="en-GB" sz="3200" dirty="0"/>
          </a:p>
        </p:txBody>
      </p:sp>
    </p:spTree>
    <p:extLst>
      <p:ext uri="{BB962C8B-B14F-4D97-AF65-F5344CB8AC3E}">
        <p14:creationId xmlns:p14="http://schemas.microsoft.com/office/powerpoint/2010/main" val="13888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88726" y="1319732"/>
            <a:ext cx="9144000" cy="4184462"/>
          </a:xfrm>
          <a:prstGeom prst="rect">
            <a:avLst/>
          </a:prstGeom>
        </p:spPr>
      </p:pic>
      <p:sp>
        <p:nvSpPr>
          <p:cNvPr id="5" name="TextBox 4"/>
          <p:cNvSpPr txBox="1"/>
          <p:nvPr/>
        </p:nvSpPr>
        <p:spPr>
          <a:xfrm>
            <a:off x="194576" y="333126"/>
            <a:ext cx="8791184" cy="646331"/>
          </a:xfrm>
          <a:prstGeom prst="rect">
            <a:avLst/>
          </a:prstGeom>
          <a:solidFill>
            <a:schemeClr val="accent1">
              <a:lumMod val="20000"/>
              <a:lumOff val="80000"/>
            </a:schemeClr>
          </a:solidFill>
        </p:spPr>
        <p:txBody>
          <a:bodyPr wrap="square" rtlCol="0">
            <a:spAutoFit/>
          </a:bodyPr>
          <a:lstStyle/>
          <a:p>
            <a:r>
              <a:rPr lang="en-GB" dirty="0" smtClean="0"/>
              <a:t>Did you get these </a:t>
            </a:r>
            <a:r>
              <a:rPr lang="en-GB" b="1" dirty="0" smtClean="0"/>
              <a:t>top 5</a:t>
            </a:r>
            <a:r>
              <a:rPr lang="en-GB" dirty="0" smtClean="0"/>
              <a:t> skills? Look at the table and the examples. Write each skill in the correct box in the first column to match with the correct examples in the second column</a:t>
            </a:r>
            <a:endParaRPr lang="en-GB" dirty="0"/>
          </a:p>
        </p:txBody>
      </p:sp>
    </p:spTree>
    <p:extLst>
      <p:ext uri="{BB962C8B-B14F-4D97-AF65-F5344CB8AC3E}">
        <p14:creationId xmlns:p14="http://schemas.microsoft.com/office/powerpoint/2010/main" val="3001862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325" y="611188"/>
            <a:ext cx="9021763" cy="563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23528" y="5441135"/>
            <a:ext cx="2736304" cy="923330"/>
          </a:xfrm>
          <a:prstGeom prst="rect">
            <a:avLst/>
          </a:prstGeom>
          <a:solidFill>
            <a:srgbClr val="FFFF00"/>
          </a:solidFill>
          <a:ln>
            <a:solidFill>
              <a:schemeClr val="tx1"/>
            </a:solidFill>
          </a:ln>
        </p:spPr>
        <p:txBody>
          <a:bodyPr wrap="square" rtlCol="0">
            <a:spAutoFit/>
          </a:bodyPr>
          <a:lstStyle/>
          <a:p>
            <a:r>
              <a:rPr lang="en-GB" dirty="0" smtClean="0"/>
              <a:t>Write the correct skill that matches with the examples in this column</a:t>
            </a:r>
            <a:endParaRPr lang="en-GB" dirty="0"/>
          </a:p>
        </p:txBody>
      </p:sp>
      <p:cxnSp>
        <p:nvCxnSpPr>
          <p:cNvPr id="6" name="Straight Arrow Connector 5"/>
          <p:cNvCxnSpPr/>
          <p:nvPr/>
        </p:nvCxnSpPr>
        <p:spPr>
          <a:xfrm flipH="1" flipV="1">
            <a:off x="827584" y="1556792"/>
            <a:ext cx="864096" cy="388434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4" idx="0"/>
          </p:cNvCxnSpPr>
          <p:nvPr/>
        </p:nvCxnSpPr>
        <p:spPr>
          <a:xfrm flipH="1" flipV="1">
            <a:off x="827584" y="3933056"/>
            <a:ext cx="864096" cy="15080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6216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2595" y="1124743"/>
            <a:ext cx="9144000" cy="4783601"/>
          </a:xfrm>
          <a:prstGeom prst="rect">
            <a:avLst/>
          </a:prstGeom>
        </p:spPr>
      </p:pic>
      <p:sp>
        <p:nvSpPr>
          <p:cNvPr id="6" name="TextBox 5"/>
          <p:cNvSpPr txBox="1"/>
          <p:nvPr/>
        </p:nvSpPr>
        <p:spPr>
          <a:xfrm>
            <a:off x="229003" y="10577"/>
            <a:ext cx="8791184" cy="646331"/>
          </a:xfrm>
          <a:prstGeom prst="rect">
            <a:avLst/>
          </a:prstGeom>
          <a:solidFill>
            <a:schemeClr val="accent1">
              <a:lumMod val="20000"/>
              <a:lumOff val="80000"/>
            </a:schemeClr>
          </a:solidFill>
        </p:spPr>
        <p:txBody>
          <a:bodyPr wrap="square" rtlCol="0">
            <a:spAutoFit/>
          </a:bodyPr>
          <a:lstStyle/>
          <a:p>
            <a:r>
              <a:rPr lang="en-GB" dirty="0" smtClean="0"/>
              <a:t>Did you get these </a:t>
            </a:r>
            <a:r>
              <a:rPr lang="en-GB" b="1" dirty="0" smtClean="0"/>
              <a:t>top 5</a:t>
            </a:r>
            <a:r>
              <a:rPr lang="en-GB" dirty="0" smtClean="0"/>
              <a:t> skills? Look at the table and the examples. Write each skill in the correct box in the first column to match with the correct examples in the second column</a:t>
            </a:r>
            <a:endParaRPr lang="en-GB" dirty="0"/>
          </a:p>
        </p:txBody>
      </p:sp>
    </p:spTree>
    <p:extLst>
      <p:ext uri="{BB962C8B-B14F-4D97-AF65-F5344CB8AC3E}">
        <p14:creationId xmlns:p14="http://schemas.microsoft.com/office/powerpoint/2010/main" val="21820140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1784</Words>
  <Application>Microsoft Office PowerPoint</Application>
  <PresentationFormat>On-screen Show (4:3)</PresentationFormat>
  <Paragraphs>103</Paragraphs>
  <Slides>19</Slides>
  <Notes>2</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Year 11 - Careers Lesson 1</vt:lpstr>
      <vt:lpstr>PowerPoint Presentation</vt:lpstr>
      <vt:lpstr>Over the next few careers lessons we will be looking at:</vt:lpstr>
      <vt:lpstr>The three areas that will help you to decide on possible courses and careers.</vt:lpstr>
      <vt:lpstr>Outcomes</vt:lpstr>
      <vt:lpstr>In pairs, note down as many of the different skills that you think employers are looking for </vt:lpstr>
      <vt:lpstr>PowerPoint Presentation</vt:lpstr>
      <vt:lpstr>PowerPoint Presentation</vt:lpstr>
      <vt:lpstr>PowerPoint Presentation</vt:lpstr>
      <vt:lpstr>PowerPoint Presentation</vt:lpstr>
      <vt:lpstr>PowerPoint Presentation</vt:lpstr>
      <vt:lpstr>You started to look at the STAR technique last year – but let’s quickly through it again.   Lloyds Banking and many other major employers use this technique.  IT WORKS!</vt:lpstr>
      <vt:lpstr>THE "STAR" APPROACH</vt:lpstr>
      <vt:lpstr>Step 1 – Situation  </vt:lpstr>
      <vt:lpstr>Step 2 – Task </vt:lpstr>
      <vt:lpstr>Step 3 – Action </vt:lpstr>
      <vt:lpstr>Step 4 – Result </vt:lpstr>
      <vt:lpstr>PowerPoint Presentation</vt:lpstr>
      <vt:lpstr>Outcomes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11 - Careers Lesson 1</dc:title>
  <dc:creator>John LACEY</dc:creator>
  <cp:lastModifiedBy>John LACEY</cp:lastModifiedBy>
  <cp:revision>4</cp:revision>
  <dcterms:created xsi:type="dcterms:W3CDTF">2015-09-07T13:25:26Z</dcterms:created>
  <dcterms:modified xsi:type="dcterms:W3CDTF">2015-09-07T13:46:38Z</dcterms:modified>
</cp:coreProperties>
</file>