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C6EF47-B3ED-4236-AA89-0ADBB92020C1}"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240155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C6EF47-B3ED-4236-AA89-0ADBB92020C1}"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93625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C6EF47-B3ED-4236-AA89-0ADBB92020C1}"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385573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C6EF47-B3ED-4236-AA89-0ADBB92020C1}"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1179300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6EF47-B3ED-4236-AA89-0ADBB92020C1}" type="datetimeFigureOut">
              <a:rPr lang="en-GB" smtClean="0"/>
              <a:t>12/10/2015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18614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C6EF47-B3ED-4236-AA89-0ADBB92020C1}"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1100968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C6EF47-B3ED-4236-AA89-0ADBB92020C1}" type="datetimeFigureOut">
              <a:rPr lang="en-GB" smtClean="0"/>
              <a:t>12/10/2015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414058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C6EF47-B3ED-4236-AA89-0ADBB92020C1}" type="datetimeFigureOut">
              <a:rPr lang="en-GB" smtClean="0"/>
              <a:t>12/10/2015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472067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6EF47-B3ED-4236-AA89-0ADBB92020C1}" type="datetimeFigureOut">
              <a:rPr lang="en-GB" smtClean="0"/>
              <a:t>12/10/2015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3218180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6EF47-B3ED-4236-AA89-0ADBB92020C1}"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166813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6EF47-B3ED-4236-AA89-0ADBB92020C1}" type="datetimeFigureOut">
              <a:rPr lang="en-GB" smtClean="0"/>
              <a:t>12/10/2015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A71C71-48C6-4CF7-AE8D-06EE4285C8D1}" type="slidenum">
              <a:rPr lang="en-GB" smtClean="0"/>
              <a:t>‹#›</a:t>
            </a:fld>
            <a:endParaRPr lang="en-GB"/>
          </a:p>
        </p:txBody>
      </p:sp>
    </p:spTree>
    <p:extLst>
      <p:ext uri="{BB962C8B-B14F-4D97-AF65-F5344CB8AC3E}">
        <p14:creationId xmlns:p14="http://schemas.microsoft.com/office/powerpoint/2010/main" val="100573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6EF47-B3ED-4236-AA89-0ADBB92020C1}" type="datetimeFigureOut">
              <a:rPr lang="en-GB" smtClean="0"/>
              <a:t>12/10/2015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A71C71-48C6-4CF7-AE8D-06EE4285C8D1}" type="slidenum">
              <a:rPr lang="en-GB" smtClean="0"/>
              <a:t>‹#›</a:t>
            </a:fld>
            <a:endParaRPr lang="en-GB"/>
          </a:p>
        </p:txBody>
      </p:sp>
    </p:spTree>
    <p:extLst>
      <p:ext uri="{BB962C8B-B14F-4D97-AF65-F5344CB8AC3E}">
        <p14:creationId xmlns:p14="http://schemas.microsoft.com/office/powerpoint/2010/main" val="1904189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b="1" dirty="0" smtClean="0"/>
              <a:t>THE "STAR" APPROACH</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b="1" dirty="0" smtClean="0"/>
              <a:t>STAR </a:t>
            </a:r>
            <a:r>
              <a:rPr lang="en-GB" dirty="0" smtClean="0"/>
              <a:t>stands for:</a:t>
            </a:r>
          </a:p>
          <a:p>
            <a:pPr>
              <a:buNone/>
            </a:pPr>
            <a:endParaRPr lang="en-GB" dirty="0" smtClean="0"/>
          </a:p>
          <a:p>
            <a:pPr lvl="0"/>
            <a:r>
              <a:rPr lang="en-GB" b="1" dirty="0" smtClean="0"/>
              <a:t>S</a:t>
            </a:r>
            <a:r>
              <a:rPr lang="en-GB" dirty="0" smtClean="0"/>
              <a:t>ituation</a:t>
            </a:r>
          </a:p>
          <a:p>
            <a:pPr lvl="0"/>
            <a:r>
              <a:rPr lang="en-GB" b="1" dirty="0" smtClean="0"/>
              <a:t>T</a:t>
            </a:r>
            <a:r>
              <a:rPr lang="en-GB" dirty="0" smtClean="0"/>
              <a:t>ask</a:t>
            </a:r>
          </a:p>
          <a:p>
            <a:pPr lvl="0"/>
            <a:r>
              <a:rPr lang="en-GB" b="1" dirty="0" smtClean="0"/>
              <a:t>A</a:t>
            </a:r>
            <a:r>
              <a:rPr lang="en-GB" dirty="0" smtClean="0"/>
              <a:t>ction</a:t>
            </a:r>
          </a:p>
          <a:p>
            <a:pPr lvl="0"/>
            <a:r>
              <a:rPr lang="en-GB" b="1" dirty="0" smtClean="0"/>
              <a:t>R</a:t>
            </a:r>
            <a:r>
              <a:rPr lang="en-GB" dirty="0" smtClean="0"/>
              <a:t>esult.</a:t>
            </a:r>
          </a:p>
          <a:p>
            <a:endParaRPr lang="en-GB" dirty="0" smtClean="0"/>
          </a:p>
          <a:p>
            <a:pPr>
              <a:buNone/>
            </a:pPr>
            <a:r>
              <a:rPr lang="en-GB" sz="2600" dirty="0" smtClean="0"/>
              <a:t>      </a:t>
            </a:r>
            <a:r>
              <a:rPr lang="en-GB" sz="2900" dirty="0" smtClean="0"/>
              <a:t>This is a recognised method of communication designed to enable you to provide a meaningful and complete answer to questions asking for examples. </a:t>
            </a:r>
          </a:p>
          <a:p>
            <a:pPr>
              <a:buNone/>
            </a:pPr>
            <a:endParaRPr lang="en-GB" sz="2900" dirty="0" smtClean="0"/>
          </a:p>
          <a:p>
            <a:pPr>
              <a:buNone/>
            </a:pPr>
            <a:r>
              <a:rPr lang="en-GB" sz="2900" dirty="0" smtClean="0"/>
              <a:t>      This technique allows you to provide information in a structured manner and, as a result, interviewers can understand the messages you are trying to communicate.</a:t>
            </a:r>
          </a:p>
          <a:p>
            <a:endParaRPr lang="en-GB" dirty="0"/>
          </a:p>
        </p:txBody>
      </p:sp>
      <p:sp>
        <p:nvSpPr>
          <p:cNvPr id="7" name="5-Point Star 6"/>
          <p:cNvSpPr/>
          <p:nvPr/>
        </p:nvSpPr>
        <p:spPr>
          <a:xfrm rot="791885">
            <a:off x="7453566" y="5803853"/>
            <a:ext cx="702046" cy="72290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344721" y="6130557"/>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0" name="Group 9"/>
          <p:cNvGrpSpPr/>
          <p:nvPr/>
        </p:nvGrpSpPr>
        <p:grpSpPr>
          <a:xfrm>
            <a:off x="3923928" y="1988840"/>
            <a:ext cx="1656184" cy="1296144"/>
            <a:chOff x="7796170" y="1218316"/>
            <a:chExt cx="764432" cy="809323"/>
          </a:xfrm>
        </p:grpSpPr>
        <p:sp>
          <p:nvSpPr>
            <p:cNvPr id="6" name="5-Point Star 5"/>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5-Point Star 8"/>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 name="5-Point Star 10"/>
          <p:cNvSpPr/>
          <p:nvPr/>
        </p:nvSpPr>
        <p:spPr>
          <a:xfrm rot="791885">
            <a:off x="7619622" y="1429708"/>
            <a:ext cx="875140" cy="83023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11329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195736" y="1556792"/>
            <a:ext cx="4608512" cy="3888432"/>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 name="Group 1"/>
          <p:cNvGrpSpPr/>
          <p:nvPr/>
        </p:nvGrpSpPr>
        <p:grpSpPr>
          <a:xfrm>
            <a:off x="179512" y="188640"/>
            <a:ext cx="8814359" cy="6480720"/>
            <a:chOff x="179512" y="188640"/>
            <a:chExt cx="8814359" cy="6480720"/>
          </a:xfrm>
        </p:grpSpPr>
        <p:pic>
          <p:nvPicPr>
            <p:cNvPr id="3"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 name="Rectangle 5"/>
          <p:cNvSpPr/>
          <p:nvPr/>
        </p:nvSpPr>
        <p:spPr>
          <a:xfrm>
            <a:off x="251520" y="1772816"/>
            <a:ext cx="8640960" cy="3416320"/>
          </a:xfrm>
          <a:prstGeom prst="rect">
            <a:avLst/>
          </a:prstGeom>
        </p:spPr>
        <p:txBody>
          <a:bodyPr wrap="square">
            <a:spAutoFit/>
          </a:bodyPr>
          <a:lstStyle/>
          <a:p>
            <a:pPr algn="ctr"/>
            <a:r>
              <a:rPr lang="en-GB" sz="3600" dirty="0" smtClean="0"/>
              <a:t>I researched the best training methods online to ensure I exercised safely without causing myself injury. Using my planning skills, I worked out a training time table to slowly increase the distances I would run over several months. </a:t>
            </a:r>
            <a:endParaRPr lang="en-GB" sz="3600" dirty="0"/>
          </a:p>
        </p:txBody>
      </p:sp>
    </p:spTree>
    <p:extLst>
      <p:ext uri="{BB962C8B-B14F-4D97-AF65-F5344CB8AC3E}">
        <p14:creationId xmlns:p14="http://schemas.microsoft.com/office/powerpoint/2010/main" val="340119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195736" y="1268760"/>
            <a:ext cx="4608512" cy="3888432"/>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 name="Group 3"/>
          <p:cNvGrpSpPr/>
          <p:nvPr/>
        </p:nvGrpSpPr>
        <p:grpSpPr>
          <a:xfrm>
            <a:off x="179512" y="188640"/>
            <a:ext cx="8814359" cy="6480720"/>
            <a:chOff x="179512" y="188640"/>
            <a:chExt cx="8814359" cy="6480720"/>
          </a:xfrm>
        </p:grpSpPr>
        <p:pic>
          <p:nvPicPr>
            <p:cNvPr id="2" name="Picture 1"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3" name="Rectangle 2"/>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 name="Rectangle 4"/>
          <p:cNvSpPr/>
          <p:nvPr/>
        </p:nvSpPr>
        <p:spPr>
          <a:xfrm>
            <a:off x="467544" y="1628800"/>
            <a:ext cx="8496944" cy="2554545"/>
          </a:xfrm>
          <a:prstGeom prst="rect">
            <a:avLst/>
          </a:prstGeom>
        </p:spPr>
        <p:txBody>
          <a:bodyPr wrap="square">
            <a:spAutoFit/>
          </a:bodyPr>
          <a:lstStyle/>
          <a:p>
            <a:pPr algn="ctr"/>
            <a:r>
              <a:rPr lang="en-GB" sz="4000" dirty="0" smtClean="0"/>
              <a:t>By the time the race day arrived, I was fit and fully prepared to run the distance. I completed the marathon and was pleased with the time I achieved.</a:t>
            </a:r>
            <a:endParaRPr lang="en-GB" sz="4000" dirty="0"/>
          </a:p>
        </p:txBody>
      </p:sp>
    </p:spTree>
    <p:extLst>
      <p:ext uri="{BB962C8B-B14F-4D97-AF65-F5344CB8AC3E}">
        <p14:creationId xmlns:p14="http://schemas.microsoft.com/office/powerpoint/2010/main" val="216208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1 – Situation </a:t>
            </a:r>
            <a:r>
              <a:rPr lang="en-GB" dirty="0" smtClean="0"/>
              <a:t/>
            </a:r>
            <a:br>
              <a:rPr lang="en-GB" dirty="0" smtClean="0"/>
            </a:br>
            <a:endParaRPr lang="en-GB" dirty="0"/>
          </a:p>
        </p:txBody>
      </p:sp>
      <p:sp>
        <p:nvSpPr>
          <p:cNvPr id="3" name="Content Placeholder 2"/>
          <p:cNvSpPr>
            <a:spLocks noGrp="1"/>
          </p:cNvSpPr>
          <p:nvPr>
            <p:ph idx="1"/>
          </p:nvPr>
        </p:nvSpPr>
        <p:spPr>
          <a:xfrm>
            <a:off x="179512" y="1600201"/>
            <a:ext cx="8568952" cy="4637111"/>
          </a:xfrm>
        </p:spPr>
        <p:txBody>
          <a:bodyPr>
            <a:normAutofit/>
          </a:bodyPr>
          <a:lstStyle/>
          <a:p>
            <a:pPr algn="just">
              <a:buNone/>
            </a:pPr>
            <a:r>
              <a:rPr lang="en-GB" dirty="0" smtClean="0"/>
              <a:t>   </a:t>
            </a:r>
            <a:r>
              <a:rPr lang="en-GB" sz="2600" dirty="0" smtClean="0"/>
              <a:t>Describe the situation that you were confronted with. With the STAR approach you need to set the story. Make it to the point and informative, concentrating on what is useful to the story. </a:t>
            </a:r>
          </a:p>
          <a:p>
            <a:pPr algn="just">
              <a:buNone/>
            </a:pPr>
            <a:endParaRPr lang="en-GB" sz="2600" dirty="0" smtClean="0"/>
          </a:p>
          <a:p>
            <a:pPr algn="just">
              <a:buNone/>
            </a:pPr>
            <a:r>
              <a:rPr lang="en-GB" sz="2600" dirty="0" smtClean="0"/>
              <a:t>    </a:t>
            </a:r>
            <a:r>
              <a:rPr lang="en-GB" sz="2600" b="1" dirty="0" smtClean="0"/>
              <a:t>For example: </a:t>
            </a:r>
            <a:r>
              <a:rPr lang="en-GB" sz="2600" dirty="0" smtClean="0"/>
              <a:t>if the question is asking you to describe a situation where you had to deal with a difficult person, explain briefly how you came to meet that person and why you were dealing with them. </a:t>
            </a:r>
          </a:p>
          <a:p>
            <a:pPr>
              <a:buNone/>
            </a:pPr>
            <a:endParaRPr lang="en-GB"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884368" y="5589240"/>
            <a:ext cx="764432" cy="809323"/>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539552" y="404664"/>
            <a:ext cx="1512168" cy="1152128"/>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70226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2 – Task</a:t>
            </a:r>
            <a:r>
              <a:rPr lang="en-GB" dirty="0" smtClean="0"/>
              <a:t/>
            </a:r>
            <a:br>
              <a:rPr lang="en-GB" dirty="0" smtClean="0"/>
            </a:br>
            <a:endParaRPr lang="en-GB" dirty="0"/>
          </a:p>
        </p:txBody>
      </p:sp>
      <p:sp>
        <p:nvSpPr>
          <p:cNvPr id="3" name="Content Placeholder 2"/>
          <p:cNvSpPr>
            <a:spLocks noGrp="1"/>
          </p:cNvSpPr>
          <p:nvPr>
            <p:ph idx="1"/>
          </p:nvPr>
        </p:nvSpPr>
        <p:spPr>
          <a:xfrm>
            <a:off x="251520" y="1772816"/>
            <a:ext cx="8424936" cy="3989039"/>
          </a:xfrm>
        </p:spPr>
        <p:txBody>
          <a:bodyPr>
            <a:normAutofit fontScale="92500" lnSpcReduction="10000"/>
          </a:bodyPr>
          <a:lstStyle/>
          <a:p>
            <a:pPr algn="just">
              <a:buNone/>
            </a:pPr>
            <a:r>
              <a:rPr lang="en-GB" dirty="0" smtClean="0"/>
              <a:t>    </a:t>
            </a:r>
            <a:r>
              <a:rPr lang="en-GB" sz="2800" dirty="0" smtClean="0"/>
              <a:t>Now you have set the scene by describing the situation, you should then explain the task that needed to be accomplished. Again remember you should keep this short and to the point, the interviewer may start to loose interest if you give too much detail.</a:t>
            </a:r>
          </a:p>
          <a:p>
            <a:pPr>
              <a:buNone/>
            </a:pPr>
            <a:endParaRPr lang="en-GB" sz="2800" dirty="0" smtClean="0"/>
          </a:p>
          <a:p>
            <a:pPr algn="just">
              <a:buNone/>
            </a:pPr>
            <a:r>
              <a:rPr lang="en-GB" sz="2800" dirty="0" smtClean="0"/>
              <a:t>    </a:t>
            </a:r>
            <a:r>
              <a:rPr lang="en-GB" sz="2800" b="1" dirty="0" smtClean="0"/>
              <a:t>For example: </a:t>
            </a:r>
            <a:r>
              <a:rPr lang="en-GB" sz="2800" dirty="0" smtClean="0"/>
              <a:t>when describing the situation where you had to deal with a difficult person, explain that you needed to make this person understand why a problem had occurred in the hope this would calm them down. </a:t>
            </a:r>
          </a:p>
          <a:p>
            <a:pPr>
              <a:buNone/>
            </a:pPr>
            <a:endParaRPr lang="en-GB" sz="2800"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884368" y="5589240"/>
            <a:ext cx="764432" cy="809323"/>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611560" y="404664"/>
            <a:ext cx="1368152" cy="1224136"/>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1445216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3 – Action</a:t>
            </a:r>
            <a:r>
              <a:rPr lang="en-GB" dirty="0" smtClean="0"/>
              <a:t/>
            </a:r>
            <a:br>
              <a:rPr lang="en-GB" dirty="0" smtClean="0"/>
            </a:br>
            <a:endParaRPr lang="en-GB" dirty="0"/>
          </a:p>
        </p:txBody>
      </p:sp>
      <p:sp>
        <p:nvSpPr>
          <p:cNvPr id="3" name="Content Placeholder 2"/>
          <p:cNvSpPr>
            <a:spLocks noGrp="1"/>
          </p:cNvSpPr>
          <p:nvPr>
            <p:ph idx="1"/>
          </p:nvPr>
        </p:nvSpPr>
        <p:spPr>
          <a:xfrm>
            <a:off x="-108520" y="1412777"/>
            <a:ext cx="9001000" cy="1008111"/>
          </a:xfrm>
        </p:spPr>
        <p:txBody>
          <a:bodyPr>
            <a:normAutofit fontScale="62500" lnSpcReduction="20000"/>
          </a:bodyPr>
          <a:lstStyle/>
          <a:p>
            <a:pPr algn="just">
              <a:buNone/>
            </a:pPr>
            <a:r>
              <a:rPr lang="en-GB" dirty="0" smtClean="0"/>
              <a:t>      </a:t>
            </a:r>
            <a:r>
              <a:rPr lang="en-GB" sz="2900" dirty="0" smtClean="0">
                <a:latin typeface="Arial" pitchFamily="34" charset="0"/>
                <a:cs typeface="Arial" pitchFamily="34" charset="0"/>
              </a:rPr>
              <a:t>This is the most important section of the STAR approach as it is where you will need to demonstrate the skills and personal attributes that the question is testing. Now that you have set the story, you need to explain what you did. In doing so, you will need to remember the following:</a:t>
            </a:r>
          </a:p>
          <a:p>
            <a:pPr algn="just">
              <a:buNone/>
            </a:pPr>
            <a:endParaRPr lang="en-GB" dirty="0"/>
          </a:p>
        </p:txBody>
      </p:sp>
      <p:sp>
        <p:nvSpPr>
          <p:cNvPr id="1026" name="Rectangle 2"/>
          <p:cNvSpPr>
            <a:spLocks noChangeArrowheads="1"/>
          </p:cNvSpPr>
          <p:nvPr/>
        </p:nvSpPr>
        <p:spPr bwMode="auto">
          <a:xfrm>
            <a:off x="179512" y="2636912"/>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 personal, i.e. talk about you, not the rest of the team.</a:t>
            </a:r>
            <a:endPar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 into some detail. Do not assume that they will guess what you mean.</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Steer clear of technical information, unless it is crucial to your story.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Explain what you did, how you did it, and why you did it.</a:t>
            </a:r>
            <a:endParaRPr kumimoji="0" lang="en-GB" sz="20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251520" y="5085184"/>
            <a:ext cx="871296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Make sure you draw attention to the particular skills you used in this scenario and why you felt it was appropriate to use them. For example, you may want to describe how you used the team to achieve a particular goal and how you used your communication skills to keep everyone updated on progress etc.</a:t>
            </a:r>
            <a:endParaRPr kumimoji="0" lang="en-GB" sz="1600" b="0" i="0" u="none" strike="noStrike" cap="none" normalizeH="0" baseline="0" dirty="0" smtClean="0">
              <a:ln>
                <a:noFill/>
              </a:ln>
              <a:solidFill>
                <a:schemeClr val="tx1"/>
              </a:solidFill>
              <a:effectLst/>
              <a:latin typeface="Arial" pitchFamily="34" charset="0"/>
            </a:endParaRPr>
          </a:p>
        </p:txBody>
      </p:sp>
      <p:sp>
        <p:nvSpPr>
          <p:cNvPr id="9" name="Rectangle 8"/>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p:cNvGrpSpPr/>
          <p:nvPr/>
        </p:nvGrpSpPr>
        <p:grpSpPr>
          <a:xfrm>
            <a:off x="467544" y="260648"/>
            <a:ext cx="1124472" cy="809323"/>
            <a:chOff x="7796170" y="1218316"/>
            <a:chExt cx="764432" cy="809323"/>
          </a:xfrm>
        </p:grpSpPr>
        <p:sp>
          <p:nvSpPr>
            <p:cNvPr id="12" name="5-Point Star 11"/>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5-Point Star 12"/>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4" name="Group 13"/>
          <p:cNvGrpSpPr/>
          <p:nvPr/>
        </p:nvGrpSpPr>
        <p:grpSpPr>
          <a:xfrm>
            <a:off x="8100392" y="5661248"/>
            <a:ext cx="764432" cy="809323"/>
            <a:chOff x="7796170" y="1218316"/>
            <a:chExt cx="764432" cy="809323"/>
          </a:xfrm>
        </p:grpSpPr>
        <p:sp>
          <p:nvSpPr>
            <p:cNvPr id="15" name="5-Point Star 14"/>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5-Point Star 15"/>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1507978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4 – Result</a:t>
            </a:r>
            <a:r>
              <a:rPr lang="en-GB" dirty="0" smtClean="0"/>
              <a:t/>
            </a:r>
            <a:br>
              <a:rPr lang="en-GB" dirty="0" smtClean="0"/>
            </a:br>
            <a:endParaRPr lang="en-GB" dirty="0"/>
          </a:p>
        </p:txBody>
      </p:sp>
      <p:sp>
        <p:nvSpPr>
          <p:cNvPr id="3" name="Content Placeholder 2"/>
          <p:cNvSpPr>
            <a:spLocks noGrp="1"/>
          </p:cNvSpPr>
          <p:nvPr>
            <p:ph idx="1"/>
          </p:nvPr>
        </p:nvSpPr>
        <p:spPr>
          <a:xfrm>
            <a:off x="251520" y="2348880"/>
            <a:ext cx="8640960" cy="1900807"/>
          </a:xfrm>
        </p:spPr>
        <p:txBody>
          <a:bodyPr/>
          <a:lstStyle/>
          <a:p>
            <a:pPr>
              <a:buNone/>
            </a:pPr>
            <a:r>
              <a:rPr lang="en-GB" dirty="0" smtClean="0"/>
              <a:t>    </a:t>
            </a:r>
            <a:r>
              <a:rPr lang="en-GB" sz="2400" dirty="0" smtClean="0"/>
              <a:t>Explain what happened eventually – how it all ended. Also, use the opportunity to describe what you accomplished and what you learnt in that situation. This helps you make the answer personal and enables you to highlight further skills.</a:t>
            </a:r>
          </a:p>
          <a:p>
            <a:pPr>
              <a:buNone/>
            </a:pPr>
            <a:endParaRPr lang="en-GB"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380312" y="5013176"/>
            <a:ext cx="1368152" cy="1313379"/>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827584" y="764704"/>
            <a:ext cx="1656184" cy="1440160"/>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2" name="5-Point Star 11"/>
          <p:cNvSpPr/>
          <p:nvPr/>
        </p:nvSpPr>
        <p:spPr>
          <a:xfrm rot="791885">
            <a:off x="1673580" y="4710139"/>
            <a:ext cx="1262895" cy="114788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5-Point Star 12"/>
          <p:cNvSpPr/>
          <p:nvPr/>
        </p:nvSpPr>
        <p:spPr>
          <a:xfrm rot="791885">
            <a:off x="6859827" y="1125036"/>
            <a:ext cx="698998" cy="56772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5-Point Star 13"/>
          <p:cNvSpPr/>
          <p:nvPr/>
        </p:nvSpPr>
        <p:spPr>
          <a:xfrm rot="791885">
            <a:off x="5995730" y="5445515"/>
            <a:ext cx="698998" cy="56772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5-Point Star 14"/>
          <p:cNvSpPr/>
          <p:nvPr/>
        </p:nvSpPr>
        <p:spPr>
          <a:xfrm rot="791885">
            <a:off x="5166568" y="1350465"/>
            <a:ext cx="1205195" cy="932287"/>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38782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332656"/>
            <a:ext cx="8064896" cy="523220"/>
          </a:xfrm>
          <a:prstGeom prst="rect">
            <a:avLst/>
          </a:prstGeom>
          <a:noFill/>
        </p:spPr>
        <p:txBody>
          <a:bodyPr wrap="square" rtlCol="0">
            <a:spAutoFit/>
          </a:bodyPr>
          <a:lstStyle/>
          <a:p>
            <a:r>
              <a:rPr lang="en-GB" sz="2800" dirty="0" smtClean="0"/>
              <a:t>Now, think of your own STAR situation……..</a:t>
            </a:r>
            <a:endParaRPr lang="en-GB" sz="2800" dirty="0"/>
          </a:p>
        </p:txBody>
      </p:sp>
      <p:sp>
        <p:nvSpPr>
          <p:cNvPr id="3" name="TextBox 2"/>
          <p:cNvSpPr txBox="1"/>
          <p:nvPr/>
        </p:nvSpPr>
        <p:spPr>
          <a:xfrm>
            <a:off x="251520" y="908721"/>
            <a:ext cx="8496944" cy="646331"/>
          </a:xfrm>
          <a:prstGeom prst="rect">
            <a:avLst/>
          </a:prstGeom>
          <a:noFill/>
        </p:spPr>
        <p:txBody>
          <a:bodyPr wrap="square" rtlCol="0">
            <a:spAutoFit/>
          </a:bodyPr>
          <a:lstStyle/>
          <a:p>
            <a:r>
              <a:rPr lang="en-GB" sz="1200" dirty="0" smtClean="0"/>
              <a:t>Think of an occasion where you have made a difference, achieved a goal or helped someone. Use the table below to write down your  account of events in the STAR format. Make sure you include the skills you used, what you personally achieved and how you felt about this. </a:t>
            </a:r>
            <a:endParaRPr lang="en-GB" sz="1200" dirty="0"/>
          </a:p>
        </p:txBody>
      </p:sp>
      <p:graphicFrame>
        <p:nvGraphicFramePr>
          <p:cNvPr id="4" name="Table 3"/>
          <p:cNvGraphicFramePr>
            <a:graphicFrameLocks noGrp="1"/>
          </p:cNvGraphicFramePr>
          <p:nvPr/>
        </p:nvGraphicFramePr>
        <p:xfrm>
          <a:off x="251520" y="1700808"/>
          <a:ext cx="8568952" cy="4968552"/>
        </p:xfrm>
        <a:graphic>
          <a:graphicData uri="http://schemas.openxmlformats.org/drawingml/2006/table">
            <a:tbl>
              <a:tblPr firstRow="1" bandRow="1">
                <a:tableStyleId>{C083E6E3-FA7D-4D7B-A595-EF9225AFEA82}</a:tableStyleId>
              </a:tblPr>
              <a:tblGrid>
                <a:gridCol w="1368152"/>
                <a:gridCol w="7200800"/>
              </a:tblGrid>
              <a:tr h="1242138">
                <a:tc>
                  <a:txBody>
                    <a:bodyPr/>
                    <a:lstStyle/>
                    <a:p>
                      <a:r>
                        <a:rPr lang="en-GB" dirty="0" smtClean="0"/>
                        <a:t>Situation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2138">
                <a:tc>
                  <a:txBody>
                    <a:bodyPr/>
                    <a:lstStyle/>
                    <a:p>
                      <a:r>
                        <a:rPr lang="en-GB" dirty="0" smtClean="0"/>
                        <a:t>Task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2138">
                <a:tc>
                  <a:txBody>
                    <a:bodyPr/>
                    <a:lstStyle/>
                    <a:p>
                      <a:r>
                        <a:rPr lang="en-GB" dirty="0" smtClean="0"/>
                        <a:t>Action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2138">
                <a:tc>
                  <a:txBody>
                    <a:bodyPr/>
                    <a:lstStyle/>
                    <a:p>
                      <a:r>
                        <a:rPr lang="en-GB" dirty="0" smtClean="0"/>
                        <a:t>Result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grpSp>
        <p:nvGrpSpPr>
          <p:cNvPr id="6" name="Group 5"/>
          <p:cNvGrpSpPr/>
          <p:nvPr/>
        </p:nvGrpSpPr>
        <p:grpSpPr>
          <a:xfrm>
            <a:off x="179512" y="188640"/>
            <a:ext cx="576064" cy="576063"/>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11286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extBox 1"/>
          <p:cNvSpPr txBox="1"/>
          <p:nvPr/>
        </p:nvSpPr>
        <p:spPr>
          <a:xfrm>
            <a:off x="827584" y="332656"/>
            <a:ext cx="7344816" cy="523220"/>
          </a:xfrm>
          <a:prstGeom prst="rect">
            <a:avLst/>
          </a:prstGeom>
          <a:noFill/>
        </p:spPr>
        <p:txBody>
          <a:bodyPr wrap="square" rtlCol="0">
            <a:spAutoFit/>
          </a:bodyPr>
          <a:lstStyle/>
          <a:p>
            <a:pPr algn="ctr"/>
            <a:r>
              <a:rPr lang="en-GB" sz="2800" b="1" dirty="0" smtClean="0"/>
              <a:t>Answers:</a:t>
            </a:r>
            <a:endParaRPr lang="en-GB" sz="2800" b="1" dirty="0"/>
          </a:p>
        </p:txBody>
      </p:sp>
      <p:sp>
        <p:nvSpPr>
          <p:cNvPr id="3" name="Rectangle 2"/>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 name="Table 3"/>
          <p:cNvGraphicFramePr>
            <a:graphicFrameLocks noGrp="1"/>
          </p:cNvGraphicFramePr>
          <p:nvPr/>
        </p:nvGraphicFramePr>
        <p:xfrm>
          <a:off x="323528" y="980729"/>
          <a:ext cx="8568952" cy="5616622"/>
        </p:xfrm>
        <a:graphic>
          <a:graphicData uri="http://schemas.openxmlformats.org/drawingml/2006/table">
            <a:tbl>
              <a:tblPr/>
              <a:tblGrid>
                <a:gridCol w="2142238"/>
                <a:gridCol w="2142238"/>
                <a:gridCol w="2142238"/>
                <a:gridCol w="2142238"/>
              </a:tblGrid>
              <a:tr h="205183">
                <a:tc>
                  <a:txBody>
                    <a:bodyPr/>
                    <a:lstStyle/>
                    <a:p>
                      <a:pPr>
                        <a:spcBef>
                          <a:spcPts val="1200"/>
                        </a:spcBef>
                        <a:spcAft>
                          <a:spcPts val="0"/>
                        </a:spcAft>
                      </a:pPr>
                      <a:r>
                        <a:rPr lang="en-GB" sz="900" dirty="0">
                          <a:latin typeface="Calibri"/>
                          <a:ea typeface="Calibri"/>
                          <a:cs typeface="Times New Roman"/>
                        </a:rPr>
                        <a:t>Situation</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Task</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Action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Result</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082288">
                <a:tc>
                  <a:txBody>
                    <a:bodyPr/>
                    <a:lstStyle/>
                    <a:p>
                      <a:pPr>
                        <a:spcBef>
                          <a:spcPts val="1200"/>
                        </a:spcBef>
                        <a:spcAft>
                          <a:spcPts val="0"/>
                        </a:spcAft>
                      </a:pPr>
                      <a:r>
                        <a:rPr lang="en-GB" sz="900" b="1" dirty="0">
                          <a:latin typeface="Calibri"/>
                          <a:ea typeface="Calibri"/>
                          <a:cs typeface="Times New Roman"/>
                        </a:rPr>
                        <a:t>I entered a local marathon to raise money for my favourite charity.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Having never run a race before and not being very fit, I had to get myself fit enough to complete the marathon.</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researched the best training methods online to ensure I exercised safely without causing myself injury. Using my planning skills, I worked out a training time table to slowly increase the distances I would run over several months.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By the time the race day arrived, I was fit and fully prepared to run the distance. I completed the marathon and was pleased with the time I achieved.</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4059">
                <a:tc>
                  <a:txBody>
                    <a:bodyPr/>
                    <a:lstStyle/>
                    <a:p>
                      <a:pPr>
                        <a:spcBef>
                          <a:spcPts val="1200"/>
                        </a:spcBef>
                        <a:spcAft>
                          <a:spcPts val="0"/>
                        </a:spcAft>
                      </a:pPr>
                      <a:r>
                        <a:rPr lang="en-GB" sz="900" dirty="0">
                          <a:latin typeface="Calibri"/>
                          <a:ea typeface="Calibri"/>
                          <a:cs typeface="Times New Roman"/>
                        </a:rPr>
                        <a:t>I was on a boat out to sea when the engine suddenly cut out. There was no radio on board, my phone had no signal and sharks were circling the boat so I couldn’t swim to shore.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had to find a way to get back to shore, before the boat drifted further out to sea.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used my initiative by searching the boat, I found an emergency pack and in this were medical supplies and a flare. Being conscientious, I read through the instructions first and then set off the flare into the sky.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A person onshore saw the flare and contacted the Coastguard who found me and towed the boat to shore.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b="1" dirty="0">
                          <a:latin typeface="Calibri"/>
                          <a:ea typeface="Calibri"/>
                          <a:cs typeface="Times New Roman"/>
                        </a:rPr>
                        <a:t>I was going on holiday and had just reached the airport 2 hours away, when I realised I had left my passport at home, going back to get it would take 4 hours and I would miss the flight.</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had to think of a way of getting my passport brought to the airport before my flight closed in 3 hours time.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phoned my housemate and explained the situation; I asked him to get my passport and bring it to me at the airport. By delegating this task, I reduced the time it would take to get the passport by half.</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My housemate managed to get my passport to me within 2 hours. I was able to check in before the flight closed and had a great holiday.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dirty="0">
                          <a:latin typeface="Calibri"/>
                          <a:ea typeface="Calibri"/>
                          <a:cs typeface="Times New Roman"/>
                        </a:rPr>
                        <a:t>It was the final minute of my team’s football match, the score was 1-1 and we needed to score to win the league.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was at the halfway line with the ball at my feet. In that moment there was no one to pass to and I had to put the ball in the back of the net to win the match.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quickly assessed the situation and noticed the goal keeper was at the edge of his box, leaving the goal open. Making a quick decision, I took aim and kicked the ball as hard as I could.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The ball flew in the air, over the head of the goalkeeper and hit the underside of the bar before crossing the line – GOAL!!! We won the league.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b="1" dirty="0">
                          <a:latin typeface="Calibri"/>
                          <a:ea typeface="Calibri"/>
                          <a:cs typeface="Times New Roman"/>
                        </a:rPr>
                        <a:t>I was camping in the forest with my two friends. I had gone to the car to get a torch and when I returned a grizzly bear was attacking the tent with my friends trapped inside.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had to think of a way of distracting the bear to allow my friends to escape from the tent and run to safety.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Thinking quickly, I used my resourcefulness and grabbed the lids off two nearby metal bins. I started crashing them together as loudly as possible. This got the grizzly’s attention!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With the bear following, I ran to the car and jumped in, I was safe. This gave my friends time to crawl out of the collapsed tent and run to the ranger station, locking the door behind them.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602">
                <a:tc>
                  <a:txBody>
                    <a:bodyPr/>
                    <a:lstStyle/>
                    <a:p>
                      <a:pPr>
                        <a:spcBef>
                          <a:spcPts val="1200"/>
                        </a:spcBef>
                        <a:spcAft>
                          <a:spcPts val="0"/>
                        </a:spcAft>
                      </a:pPr>
                      <a:r>
                        <a:rPr lang="en-GB" sz="900" dirty="0">
                          <a:latin typeface="Calibri"/>
                          <a:ea typeface="Calibri"/>
                          <a:cs typeface="Times New Roman"/>
                        </a:rPr>
                        <a:t>I was going the concert of my favourite band and as my little sister was too young to go, I promised her I would get the lead singer’s autograph for her.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had to find a way to sneak past security to get backstage and get the autograph.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By using teamwork, my friend and I walked up to the stage door where she pretended to faint.  The security guards ran to help leaving the backstage door wide open, I sneaked in.</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was able to stand in the shadows at the side of the stage until the set was over; as the band walked off stage I stopped the lead singer and got the autograph!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3545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195736" y="1196752"/>
            <a:ext cx="4608512" cy="3888432"/>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Rectangle 1"/>
          <p:cNvSpPr/>
          <p:nvPr/>
        </p:nvSpPr>
        <p:spPr>
          <a:xfrm>
            <a:off x="683568" y="1772816"/>
            <a:ext cx="7704856" cy="2123658"/>
          </a:xfrm>
          <a:prstGeom prst="rect">
            <a:avLst/>
          </a:prstGeom>
        </p:spPr>
        <p:txBody>
          <a:bodyPr wrap="square">
            <a:spAutoFit/>
          </a:bodyPr>
          <a:lstStyle/>
          <a:p>
            <a:pPr algn="ctr">
              <a:spcBef>
                <a:spcPts val="1200"/>
              </a:spcBef>
              <a:spcAft>
                <a:spcPts val="0"/>
              </a:spcAft>
            </a:pPr>
            <a:r>
              <a:rPr lang="en-GB" sz="4400" dirty="0" smtClean="0">
                <a:ea typeface="Calibri"/>
                <a:cs typeface="Times New Roman"/>
              </a:rPr>
              <a:t>I entered a local marathon to raise money for my favourite charity. </a:t>
            </a:r>
            <a:endParaRPr lang="en-GB" sz="4400" dirty="0">
              <a:ea typeface="Calibri"/>
              <a:cs typeface="Times New Roman"/>
            </a:endParaRPr>
          </a:p>
        </p:txBody>
      </p:sp>
      <p:sp>
        <p:nvSpPr>
          <p:cNvPr id="3" name="Rectangle 2"/>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01692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195736" y="1196752"/>
            <a:ext cx="4608512" cy="3888432"/>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 name="Group 1"/>
          <p:cNvGrpSpPr/>
          <p:nvPr/>
        </p:nvGrpSpPr>
        <p:grpSpPr>
          <a:xfrm>
            <a:off x="179512" y="188640"/>
            <a:ext cx="8814359" cy="6480720"/>
            <a:chOff x="179512" y="188640"/>
            <a:chExt cx="8814359" cy="6480720"/>
          </a:xfrm>
        </p:grpSpPr>
        <p:pic>
          <p:nvPicPr>
            <p:cNvPr id="3" name="Picture 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 name="Rectangle 4"/>
          <p:cNvSpPr/>
          <p:nvPr/>
        </p:nvSpPr>
        <p:spPr>
          <a:xfrm>
            <a:off x="395536" y="1772816"/>
            <a:ext cx="8136904" cy="2800767"/>
          </a:xfrm>
          <a:prstGeom prst="rect">
            <a:avLst/>
          </a:prstGeom>
        </p:spPr>
        <p:txBody>
          <a:bodyPr wrap="square">
            <a:spAutoFit/>
          </a:bodyPr>
          <a:lstStyle/>
          <a:p>
            <a:pPr algn="ctr"/>
            <a:r>
              <a:rPr lang="en-GB" sz="4400" dirty="0" smtClean="0"/>
              <a:t>Having never run a race before and not being very fit, I had to get myself fit enough to complete the marathon.</a:t>
            </a:r>
            <a:endParaRPr lang="en-GB" sz="4400" dirty="0"/>
          </a:p>
        </p:txBody>
      </p:sp>
    </p:spTree>
    <p:extLst>
      <p:ext uri="{BB962C8B-B14F-4D97-AF65-F5344CB8AC3E}">
        <p14:creationId xmlns:p14="http://schemas.microsoft.com/office/powerpoint/2010/main" val="1337194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1435</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"STAR" APPROACH</vt:lpstr>
      <vt:lpstr>Step 1 – Situation  </vt:lpstr>
      <vt:lpstr>Step 2 – Task </vt:lpstr>
      <vt:lpstr>Step 3 – Action </vt:lpstr>
      <vt:lpstr>Step 4 – Result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"STAR" APPROACH</dc:title>
  <dc:creator>John LACEY</dc:creator>
  <cp:lastModifiedBy>John LACEY</cp:lastModifiedBy>
  <cp:revision>1</cp:revision>
  <dcterms:created xsi:type="dcterms:W3CDTF">2015-10-12T10:49:09Z</dcterms:created>
  <dcterms:modified xsi:type="dcterms:W3CDTF">2015-10-12T10:49:43Z</dcterms:modified>
</cp:coreProperties>
</file>